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84" r:id="rId3"/>
    <p:sldId id="283" r:id="rId4"/>
    <p:sldId id="296" r:id="rId5"/>
    <p:sldId id="285" r:id="rId6"/>
    <p:sldId id="292" r:id="rId7"/>
    <p:sldId id="305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4C"/>
    <a:srgbClr val="FFFFFF"/>
    <a:srgbClr val="FAF7E2"/>
    <a:srgbClr val="E0604B"/>
    <a:srgbClr val="BDD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08604-9455-4F66-8703-9FAC7CBA9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FC8CC4-5E41-4967-88D7-D1D70EEDB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846D91-AA0F-4D32-857E-97D0C5A2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BB7BC-A4C4-4844-AF95-1B39ECFE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B3C8B-741D-4A6F-A179-DB93A74C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33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7DF2D-2A23-427C-9A68-311ADE9B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C0989A-EC6D-434D-ACA5-182A8552D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1D716-BD7B-49BB-B12F-FFFE656E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0FB95-DF67-4CF4-87BB-169E5999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723EC-874D-4324-A219-A19359177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32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06DDB0-6690-4355-92FE-07DECD300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B10955-69C2-4143-81B6-9AFFB6969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D5382E-40E1-456C-B3EC-DF40C380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69356-76DF-4FE0-BEE7-CFBAE00A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66111-540E-426C-ABBD-0F6181F8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1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79FC1-AA65-4F7F-9B8D-0790B02A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75E04-3094-4387-BC27-E2B7B9F1D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41340-2971-4B41-ACC1-DC2A3307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676EC-F43C-4E77-8185-4206BF34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03082-84D7-4999-88A6-1B2CEEF7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610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281F9-827A-4CAC-AECE-3421ADE5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EF6C64-02E0-443A-BC7D-0C9439541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50AF1-D0B1-47A5-B0B5-22E723B10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B1365-0265-4913-8DEC-865CD9CF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7F35E-2BDC-446C-9F2D-7EFD6176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14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F9730-FC82-471E-AC9B-4D2E6DD4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05A5A-F31A-4588-AC51-AEEBB3955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32F37-742F-41BA-895E-BF9F08309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D473D-3FA6-4467-8280-8565318D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B5B35E-CF7A-4A9D-A5DF-3886775A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A3FCB2-3BE6-4B32-BBEF-53B61E6E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9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BDD90-2745-44B1-B234-2E8B1678A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61DAB9-1E76-4D19-B3BD-A5912A65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F3552-F876-4EEA-A36E-69BAE9232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044F24-DACB-4A96-A708-0B2AF1E5F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0B0879-C341-4421-986E-3E905B4B1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AB71A2-638D-4720-9B5A-0A1748FE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19BC34-23A9-4B46-B064-D3A80F8D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CE49E-8863-4A92-B5B7-ADA9E9AE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50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D62EE-BCB3-4F98-B0F6-37BF8FAB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631354-5A35-48D4-ACB8-C72814EA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376723-BB5B-4AB5-BF01-00FD06CC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4BEFEB-E872-4D3D-9341-CE0C74A7D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D5A624-0E9C-422E-BC9A-6F85B516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69A622-6459-4E0E-A210-E70E1F7F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77EE4-9326-46CA-8631-308A7692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66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B9A2D-E161-4F4D-8236-C60EC45C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FD9A40-8CEB-4ED2-844D-FDE4DCC6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04BC1A-7581-456E-BD6D-E3D88AE0C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47DC-6A23-4035-871E-4B54FA01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AE2DD8-1533-444E-9646-93EC0093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14CD9F-FE05-4862-9291-E29634CB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4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21522-FA81-4532-A608-E5F55FD9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2FDC23-5783-4409-8F7A-B86835667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8E7A5-E322-4525-937E-7DB0FA712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DBE79-7CF8-42D7-99D1-6765789A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E68466-2D52-4DB5-AA51-6AC52F6C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A0225-4C1E-45B3-A727-6C04828C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52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7B52A3-D6AD-4F9D-8E52-49D14DBF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57C5D-7672-466F-998C-09905F42D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86AEF-99DA-43B3-BBF8-5C5D14FD4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558A4-3BA4-42F9-8640-590589BF98E0}" type="datetimeFigureOut">
              <a:rPr lang="ko-KR" altLang="en-US" smtClean="0"/>
              <a:pPr/>
              <a:t>2018-04-09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5599A-97C7-4C45-8E00-FC2AFD218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4CBFF1-C10E-4397-BADB-C2F895CFB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28B2-08E8-4D45-B091-BF8A739684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0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4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&lt;Web Page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 전체 관계도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&gt;</a:t>
            </a: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503020101020101" pitchFamily="18" charset="-127"/>
                <a:ea typeface="서울남산 장체EB" panose="020205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503020101020101" pitchFamily="18" charset="-127"/>
              <a:ea typeface="서울남산 장체EB" panose="02020503020101020101" pitchFamily="18" charset="-127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6A1F44B0-6A1E-4F3F-87BC-2B8F06FD06F8}"/>
              </a:ext>
            </a:extLst>
          </p:cNvPr>
          <p:cNvGrpSpPr/>
          <p:nvPr/>
        </p:nvGrpSpPr>
        <p:grpSpPr>
          <a:xfrm>
            <a:off x="653913" y="2100705"/>
            <a:ext cx="11187424" cy="4435491"/>
            <a:chOff x="653913" y="2193979"/>
            <a:chExt cx="11187424" cy="4435491"/>
          </a:xfrm>
          <a:solidFill>
            <a:srgbClr val="BDD971"/>
          </a:solidFill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A88A40CD-6953-41B8-A0C9-954ED9036C55}"/>
                </a:ext>
              </a:extLst>
            </p:cNvPr>
            <p:cNvGrpSpPr/>
            <p:nvPr/>
          </p:nvGrpSpPr>
          <p:grpSpPr>
            <a:xfrm>
              <a:off x="653913" y="2194841"/>
              <a:ext cx="11187424" cy="4434629"/>
              <a:chOff x="237215" y="2275865"/>
              <a:chExt cx="11187424" cy="4434629"/>
            </a:xfrm>
            <a:grpFill/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DE248784-40DF-43CB-82E7-9840436D6206}"/>
                  </a:ext>
                </a:extLst>
              </p:cNvPr>
              <p:cNvGrpSpPr/>
              <p:nvPr/>
            </p:nvGrpSpPr>
            <p:grpSpPr>
              <a:xfrm>
                <a:off x="2785327" y="2275865"/>
                <a:ext cx="8639312" cy="4434629"/>
                <a:chOff x="2785327" y="2275865"/>
                <a:chExt cx="8639312" cy="4434629"/>
              </a:xfrm>
              <a:grpFill/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FFB6E12D-D53C-4BF5-A389-49B2365C6F50}"/>
                    </a:ext>
                  </a:extLst>
                </p:cNvPr>
                <p:cNvSpPr/>
                <p:nvPr/>
              </p:nvSpPr>
              <p:spPr>
                <a:xfrm>
                  <a:off x="2794984" y="2275865"/>
                  <a:ext cx="1574309" cy="639232"/>
                </a:xfrm>
                <a:prstGeom prst="rect">
                  <a:avLst/>
                </a:prstGeom>
                <a:solidFill>
                  <a:srgbClr val="E0604B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초기화면</a:t>
                  </a:r>
                  <a:endParaRPr lang="en-US" altLang="ko-KR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bg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메인 페이지</a:t>
                  </a:r>
                  <a:endParaRPr lang="en-US" altLang="ko-KR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2AE22B9A-7F94-4727-9A96-817BE6A9B4B8}"/>
                    </a:ext>
                  </a:extLst>
                </p:cNvPr>
                <p:cNvSpPr/>
                <p:nvPr/>
              </p:nvSpPr>
              <p:spPr>
                <a:xfrm>
                  <a:off x="2785327" y="3419675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회원가입 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페이지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86FD59EC-827C-4F5B-B05A-2BC34A2AFAC5}"/>
                    </a:ext>
                  </a:extLst>
                </p:cNvPr>
                <p:cNvSpPr/>
                <p:nvPr/>
              </p:nvSpPr>
              <p:spPr>
                <a:xfrm>
                  <a:off x="5306816" y="2275865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Designer 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메인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– 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제조사 리스트</a:t>
                  </a:r>
                  <a:endParaRPr lang="en-US" altLang="ko-KR" sz="11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39E04FA-8CE9-41AC-A634-3CA85227741F}"/>
                    </a:ext>
                  </a:extLst>
                </p:cNvPr>
                <p:cNvSpPr/>
                <p:nvPr/>
              </p:nvSpPr>
              <p:spPr>
                <a:xfrm>
                  <a:off x="5306816" y="3801307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Consumer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메인</a:t>
                  </a:r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– 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상품 리스트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E34CCE55-4944-43B0-9E8F-3F6A06D80AB1}"/>
                    </a:ext>
                  </a:extLst>
                </p:cNvPr>
                <p:cNvSpPr/>
                <p:nvPr/>
              </p:nvSpPr>
              <p:spPr>
                <a:xfrm>
                  <a:off x="5306816" y="5378202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Manufacturer</a:t>
                  </a: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메인</a:t>
                  </a:r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– 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디자이너 리스트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</p:txBody>
            </p: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5BB97C69-4615-4E63-AC64-AB0EFFB35C0A}"/>
                    </a:ext>
                  </a:extLst>
                </p:cNvPr>
                <p:cNvCxnSpPr>
                  <a:stCxn id="2" idx="2"/>
                  <a:endCxn id="14" idx="0"/>
                </p:cNvCxnSpPr>
                <p:nvPr/>
              </p:nvCxnSpPr>
              <p:spPr>
                <a:xfrm flipH="1">
                  <a:off x="3572482" y="2915097"/>
                  <a:ext cx="9657" cy="504578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DA90FD60-1497-4138-969E-9B243A436603}"/>
                    </a:ext>
                  </a:extLst>
                </p:cNvPr>
                <p:cNvCxnSpPr>
                  <a:cxnSpLocks/>
                  <a:stCxn id="2" idx="3"/>
                  <a:endCxn id="16" idx="1"/>
                </p:cNvCxnSpPr>
                <p:nvPr/>
              </p:nvCxnSpPr>
              <p:spPr>
                <a:xfrm>
                  <a:off x="4369293" y="2595481"/>
                  <a:ext cx="937523" cy="0"/>
                </a:xfrm>
                <a:prstGeom prst="straightConnector1">
                  <a:avLst/>
                </a:prstGeom>
                <a:grpFill/>
                <a:ln w="381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719CC8C5-FD74-4F3F-A7C0-AA2D3BB942DA}"/>
                    </a:ext>
                  </a:extLst>
                </p:cNvPr>
                <p:cNvSpPr/>
                <p:nvPr/>
              </p:nvSpPr>
              <p:spPr>
                <a:xfrm>
                  <a:off x="7516674" y="3801307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상품 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상세</a:t>
                  </a:r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 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페이지</a:t>
                  </a:r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  </a:t>
                  </a: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183F668-9392-4151-9C66-7683AF2612FB}"/>
                    </a:ext>
                  </a:extLst>
                </p:cNvPr>
                <p:cNvSpPr/>
                <p:nvPr/>
              </p:nvSpPr>
              <p:spPr>
                <a:xfrm>
                  <a:off x="7550275" y="2975436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디자이너 계정</a:t>
                  </a:r>
                  <a:endParaRPr lang="en-US" altLang="ko-KR" sz="11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마이페이지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F0F0A357-AA97-4796-BCC7-89CE6576E17B}"/>
                    </a:ext>
                  </a:extLst>
                </p:cNvPr>
                <p:cNvSpPr/>
                <p:nvPr/>
              </p:nvSpPr>
              <p:spPr>
                <a:xfrm>
                  <a:off x="7516673" y="4492699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구매자 계정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마이페이지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B6E7C273-D766-47D8-B664-175EE55FE9BC}"/>
                    </a:ext>
                  </a:extLst>
                </p:cNvPr>
                <p:cNvSpPr/>
                <p:nvPr/>
              </p:nvSpPr>
              <p:spPr>
                <a:xfrm>
                  <a:off x="9850330" y="4097438"/>
                  <a:ext cx="1574309" cy="62142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결제 페이지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</p:txBody>
            </p: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96BDCF61-B9B4-45BF-8FEB-29645D9C7A75}"/>
                    </a:ext>
                  </a:extLst>
                </p:cNvPr>
                <p:cNvCxnSpPr>
                  <a:cxnSpLocks/>
                  <a:stCxn id="2" idx="3"/>
                  <a:endCxn id="17" idx="1"/>
                </p:cNvCxnSpPr>
                <p:nvPr/>
              </p:nvCxnSpPr>
              <p:spPr>
                <a:xfrm>
                  <a:off x="4369293" y="2595481"/>
                  <a:ext cx="937523" cy="1525442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9BC02320-5487-4331-95C8-D4C3ECB4E6F5}"/>
                    </a:ext>
                  </a:extLst>
                </p:cNvPr>
                <p:cNvCxnSpPr>
                  <a:cxnSpLocks/>
                  <a:stCxn id="2" idx="3"/>
                  <a:endCxn id="18" idx="1"/>
                </p:cNvCxnSpPr>
                <p:nvPr/>
              </p:nvCxnSpPr>
              <p:spPr>
                <a:xfrm>
                  <a:off x="4369293" y="2595481"/>
                  <a:ext cx="937523" cy="3102337"/>
                </a:xfrm>
                <a:prstGeom prst="straightConnector1">
                  <a:avLst/>
                </a:prstGeom>
                <a:grpFill/>
                <a:ln w="38100">
                  <a:solidFill>
                    <a:srgbClr val="E0604B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2CC136F0-4CCD-4407-BBC6-63CEBE3EC679}"/>
                    </a:ext>
                  </a:extLst>
                </p:cNvPr>
                <p:cNvCxnSpPr>
                  <a:cxnSpLocks/>
                  <a:stCxn id="17" idx="3"/>
                  <a:endCxn id="38" idx="1"/>
                </p:cNvCxnSpPr>
                <p:nvPr/>
              </p:nvCxnSpPr>
              <p:spPr>
                <a:xfrm>
                  <a:off x="6881125" y="4120923"/>
                  <a:ext cx="635549" cy="0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843198D9-7F95-4B92-835C-EA3993AD4EB6}"/>
                    </a:ext>
                  </a:extLst>
                </p:cNvPr>
                <p:cNvCxnSpPr>
                  <a:cxnSpLocks/>
                  <a:stCxn id="17" idx="3"/>
                  <a:endCxn id="48" idx="1"/>
                </p:cNvCxnSpPr>
                <p:nvPr/>
              </p:nvCxnSpPr>
              <p:spPr>
                <a:xfrm>
                  <a:off x="6881125" y="4120923"/>
                  <a:ext cx="635548" cy="691392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29316D19-12DF-4C33-86EB-FF62C0665E36}"/>
                    </a:ext>
                  </a:extLst>
                </p:cNvPr>
                <p:cNvCxnSpPr>
                  <a:cxnSpLocks/>
                  <a:stCxn id="16" idx="2"/>
                  <a:endCxn id="17" idx="0"/>
                </p:cNvCxnSpPr>
                <p:nvPr/>
              </p:nvCxnSpPr>
              <p:spPr>
                <a:xfrm>
                  <a:off x="6093971" y="2915097"/>
                  <a:ext cx="0" cy="886210"/>
                </a:xfrm>
                <a:prstGeom prst="straightConnector1">
                  <a:avLst/>
                </a:prstGeom>
                <a:grpFill/>
                <a:ln w="38100">
                  <a:solidFill>
                    <a:schemeClr val="accent1">
                      <a:lumMod val="75000"/>
                    </a:schemeClr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5975055F-D8D8-426F-9857-60AC8BCDBECD}"/>
                    </a:ext>
                  </a:extLst>
                </p:cNvPr>
                <p:cNvCxnSpPr>
                  <a:cxnSpLocks/>
                  <a:stCxn id="17" idx="2"/>
                  <a:endCxn id="18" idx="0"/>
                </p:cNvCxnSpPr>
                <p:nvPr/>
              </p:nvCxnSpPr>
              <p:spPr>
                <a:xfrm>
                  <a:off x="6093971" y="4440539"/>
                  <a:ext cx="0" cy="937663"/>
                </a:xfrm>
                <a:prstGeom prst="straightConnector1">
                  <a:avLst/>
                </a:prstGeom>
                <a:grpFill/>
                <a:ln w="38100">
                  <a:solidFill>
                    <a:srgbClr val="E0604B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ADBD3CFB-1999-4AD4-86D7-C9DE927A112B}"/>
                    </a:ext>
                  </a:extLst>
                </p:cNvPr>
                <p:cNvSpPr/>
                <p:nvPr/>
              </p:nvSpPr>
              <p:spPr>
                <a:xfrm>
                  <a:off x="7550275" y="2276544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제조사 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상세</a:t>
                  </a:r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 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페이지</a:t>
                  </a:r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  </a:t>
                  </a: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AD4FF4D4-DD5A-4861-95E8-076BB6A5C44D}"/>
                    </a:ext>
                  </a:extLst>
                </p:cNvPr>
                <p:cNvSpPr/>
                <p:nvPr/>
              </p:nvSpPr>
              <p:spPr>
                <a:xfrm>
                  <a:off x="7511693" y="6071262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제조사 계정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마이페이지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2BC1CF2-547D-49D3-B06D-219BBF5B015E}"/>
                    </a:ext>
                  </a:extLst>
                </p:cNvPr>
                <p:cNvSpPr/>
                <p:nvPr/>
              </p:nvSpPr>
              <p:spPr>
                <a:xfrm>
                  <a:off x="7511693" y="5383945"/>
                  <a:ext cx="1574309" cy="6392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디자이너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 </a:t>
                  </a:r>
                  <a:endPara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상세</a:t>
                  </a:r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 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페이지</a:t>
                  </a:r>
                  <a:r>
                    <a:rPr lang="en-US" altLang="ko-KR" sz="1400" dirty="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  </a:t>
                  </a:r>
                </a:p>
              </p:txBody>
            </p:sp>
            <p:cxnSp>
              <p:nvCxnSpPr>
                <p:cNvPr id="84" name="직선 화살표 연결선 83">
                  <a:extLst>
                    <a:ext uri="{FF2B5EF4-FFF2-40B4-BE49-F238E27FC236}">
                      <a16:creationId xmlns:a16="http://schemas.microsoft.com/office/drawing/2014/main" id="{CC2C9ED1-0CAD-4344-8487-893E71886D31}"/>
                    </a:ext>
                  </a:extLst>
                </p:cNvPr>
                <p:cNvCxnSpPr>
                  <a:cxnSpLocks/>
                  <a:stCxn id="18" idx="3"/>
                  <a:endCxn id="83" idx="1"/>
                </p:cNvCxnSpPr>
                <p:nvPr/>
              </p:nvCxnSpPr>
              <p:spPr>
                <a:xfrm>
                  <a:off x="6881125" y="5697818"/>
                  <a:ext cx="630568" cy="5743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화살표 연결선 84">
                  <a:extLst>
                    <a:ext uri="{FF2B5EF4-FFF2-40B4-BE49-F238E27FC236}">
                      <a16:creationId xmlns:a16="http://schemas.microsoft.com/office/drawing/2014/main" id="{CD291505-1EEC-491B-91BF-0669EE8D5B41}"/>
                    </a:ext>
                  </a:extLst>
                </p:cNvPr>
                <p:cNvCxnSpPr>
                  <a:cxnSpLocks/>
                  <a:stCxn id="18" idx="3"/>
                  <a:endCxn id="82" idx="1"/>
                </p:cNvCxnSpPr>
                <p:nvPr/>
              </p:nvCxnSpPr>
              <p:spPr>
                <a:xfrm>
                  <a:off x="6881125" y="5697818"/>
                  <a:ext cx="630568" cy="693060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CC28DA36-AB35-44CD-BE87-287C1591E89F}"/>
                    </a:ext>
                  </a:extLst>
                </p:cNvPr>
                <p:cNvCxnSpPr>
                  <a:cxnSpLocks/>
                  <a:stCxn id="16" idx="3"/>
                  <a:endCxn id="81" idx="1"/>
                </p:cNvCxnSpPr>
                <p:nvPr/>
              </p:nvCxnSpPr>
              <p:spPr>
                <a:xfrm>
                  <a:off x="6881125" y="2595481"/>
                  <a:ext cx="669150" cy="679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화살표 연결선 88">
                  <a:extLst>
                    <a:ext uri="{FF2B5EF4-FFF2-40B4-BE49-F238E27FC236}">
                      <a16:creationId xmlns:a16="http://schemas.microsoft.com/office/drawing/2014/main" id="{247105BD-CA57-4FDC-B206-ACD025964D3D}"/>
                    </a:ext>
                  </a:extLst>
                </p:cNvPr>
                <p:cNvCxnSpPr>
                  <a:cxnSpLocks/>
                  <a:stCxn id="16" idx="3"/>
                  <a:endCxn id="45" idx="1"/>
                </p:cNvCxnSpPr>
                <p:nvPr/>
              </p:nvCxnSpPr>
              <p:spPr>
                <a:xfrm>
                  <a:off x="6881125" y="2595481"/>
                  <a:ext cx="669150" cy="699571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화살표 연결선 89">
                  <a:extLst>
                    <a:ext uri="{FF2B5EF4-FFF2-40B4-BE49-F238E27FC236}">
                      <a16:creationId xmlns:a16="http://schemas.microsoft.com/office/drawing/2014/main" id="{BADAF089-28E1-4BEE-A2D0-8B825719027D}"/>
                    </a:ext>
                  </a:extLst>
                </p:cNvPr>
                <p:cNvCxnSpPr>
                  <a:cxnSpLocks/>
                  <a:stCxn id="38" idx="3"/>
                  <a:endCxn id="50" idx="1"/>
                </p:cNvCxnSpPr>
                <p:nvPr/>
              </p:nvCxnSpPr>
              <p:spPr>
                <a:xfrm>
                  <a:off x="9090983" y="4120923"/>
                  <a:ext cx="759347" cy="287228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화살표 연결선 92">
                  <a:extLst>
                    <a:ext uri="{FF2B5EF4-FFF2-40B4-BE49-F238E27FC236}">
                      <a16:creationId xmlns:a16="http://schemas.microsoft.com/office/drawing/2014/main" id="{2AB821D9-B28B-4F3F-87DC-A31C7C093144}"/>
                    </a:ext>
                  </a:extLst>
                </p:cNvPr>
                <p:cNvCxnSpPr>
                  <a:cxnSpLocks/>
                  <a:stCxn id="48" idx="3"/>
                  <a:endCxn id="50" idx="1"/>
                </p:cNvCxnSpPr>
                <p:nvPr/>
              </p:nvCxnSpPr>
              <p:spPr>
                <a:xfrm flipV="1">
                  <a:off x="9090982" y="4408151"/>
                  <a:ext cx="759348" cy="404164"/>
                </a:xfrm>
                <a:prstGeom prst="straightConnector1">
                  <a:avLst/>
                </a:prstGeom>
                <a:grpFill/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6A83BDBA-CCF6-4B70-8FD7-0B920EFA20A5}"/>
                  </a:ext>
                </a:extLst>
              </p:cNvPr>
              <p:cNvSpPr/>
              <p:nvPr/>
            </p:nvSpPr>
            <p:spPr>
              <a:xfrm>
                <a:off x="237216" y="3419005"/>
                <a:ext cx="1574309" cy="6392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Designer 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회원가입</a:t>
                </a:r>
                <a:endPara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4B0F8B8-57D2-40DD-B9E3-9AA8C777DA73}"/>
                  </a:ext>
                </a:extLst>
              </p:cNvPr>
              <p:cNvSpPr/>
              <p:nvPr/>
            </p:nvSpPr>
            <p:spPr>
              <a:xfrm>
                <a:off x="237216" y="4343001"/>
                <a:ext cx="1574309" cy="6392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Consumer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회원가입</a:t>
                </a:r>
                <a:endPara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FBD5A291-2E60-46B8-BDAD-3C98E52FFA10}"/>
                  </a:ext>
                </a:extLst>
              </p:cNvPr>
              <p:cNvSpPr/>
              <p:nvPr/>
            </p:nvSpPr>
            <p:spPr>
              <a:xfrm>
                <a:off x="237215" y="5301122"/>
                <a:ext cx="1574309" cy="6392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Manufacturer</a:t>
                </a: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회원가입</a:t>
                </a:r>
                <a:endPara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D28FD19B-E7EA-408B-B606-64BA72519879}"/>
                  </a:ext>
                </a:extLst>
              </p:cNvPr>
              <p:cNvCxnSpPr>
                <a:cxnSpLocks/>
                <a:stCxn id="14" idx="1"/>
                <a:endCxn id="100" idx="3"/>
              </p:cNvCxnSpPr>
              <p:nvPr/>
            </p:nvCxnSpPr>
            <p:spPr>
              <a:xfrm flipH="1" flipV="1">
                <a:off x="1811525" y="3738621"/>
                <a:ext cx="973802" cy="67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화살표 연결선 126">
                <a:extLst>
                  <a:ext uri="{FF2B5EF4-FFF2-40B4-BE49-F238E27FC236}">
                    <a16:creationId xmlns:a16="http://schemas.microsoft.com/office/drawing/2014/main" id="{2E19B538-9E56-4EC6-93C5-66E08466B66B}"/>
                  </a:ext>
                </a:extLst>
              </p:cNvPr>
              <p:cNvCxnSpPr>
                <a:cxnSpLocks/>
                <a:stCxn id="14" idx="1"/>
                <a:endCxn id="108" idx="3"/>
              </p:cNvCxnSpPr>
              <p:nvPr/>
            </p:nvCxnSpPr>
            <p:spPr>
              <a:xfrm flipH="1">
                <a:off x="1811525" y="3739291"/>
                <a:ext cx="973802" cy="923326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>
                <a:extLst>
                  <a:ext uri="{FF2B5EF4-FFF2-40B4-BE49-F238E27FC236}">
                    <a16:creationId xmlns:a16="http://schemas.microsoft.com/office/drawing/2014/main" id="{E556C426-4323-4F53-9806-12ED673FFD25}"/>
                  </a:ext>
                </a:extLst>
              </p:cNvPr>
              <p:cNvCxnSpPr>
                <a:cxnSpLocks/>
                <a:stCxn id="14" idx="1"/>
                <a:endCxn id="110" idx="3"/>
              </p:cNvCxnSpPr>
              <p:nvPr/>
            </p:nvCxnSpPr>
            <p:spPr>
              <a:xfrm flipH="1">
                <a:off x="1811524" y="3739291"/>
                <a:ext cx="973803" cy="1881447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연결선: 꺾임 133">
                <a:extLst>
                  <a:ext uri="{FF2B5EF4-FFF2-40B4-BE49-F238E27FC236}">
                    <a16:creationId xmlns:a16="http://schemas.microsoft.com/office/drawing/2014/main" id="{81945043-3B1C-4E6A-A527-DD33EF7237C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97917" y="2121937"/>
                <a:ext cx="823524" cy="1770613"/>
              </a:xfrm>
              <a:prstGeom prst="bentConnector2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연결선: 꺾임 137">
                <a:extLst>
                  <a:ext uri="{FF2B5EF4-FFF2-40B4-BE49-F238E27FC236}">
                    <a16:creationId xmlns:a16="http://schemas.microsoft.com/office/drawing/2014/main" id="{2BE3A047-7008-46A8-84B6-5E806C106CFE}"/>
                  </a:ext>
                </a:extLst>
              </p:cNvPr>
              <p:cNvCxnSpPr>
                <a:cxnSpLocks/>
                <a:stCxn id="108" idx="1"/>
              </p:cNvCxnSpPr>
              <p:nvPr/>
            </p:nvCxnSpPr>
            <p:spPr>
              <a:xfrm rot="10800000" flipH="1">
                <a:off x="237215" y="2477299"/>
                <a:ext cx="2547925" cy="2185318"/>
              </a:xfrm>
              <a:prstGeom prst="bentConnector3">
                <a:avLst>
                  <a:gd name="adj1" fmla="val -3271"/>
                </a:avLst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연결선: 꺾임 142">
                <a:extLst>
                  <a:ext uri="{FF2B5EF4-FFF2-40B4-BE49-F238E27FC236}">
                    <a16:creationId xmlns:a16="http://schemas.microsoft.com/office/drawing/2014/main" id="{42F6A177-0F19-437C-A9DC-55AB07C067E4}"/>
                  </a:ext>
                </a:extLst>
              </p:cNvPr>
              <p:cNvCxnSpPr>
                <a:cxnSpLocks/>
                <a:stCxn id="110" idx="1"/>
              </p:cNvCxnSpPr>
              <p:nvPr/>
            </p:nvCxnSpPr>
            <p:spPr>
              <a:xfrm rot="10800000" flipH="1">
                <a:off x="237215" y="2345036"/>
                <a:ext cx="2559762" cy="3275703"/>
              </a:xfrm>
              <a:prstGeom prst="bentConnector4">
                <a:avLst>
                  <a:gd name="adj1" fmla="val -8931"/>
                  <a:gd name="adj2" fmla="val 100130"/>
                </a:avLst>
              </a:prstGeom>
              <a:grpFill/>
              <a:ln w="38100">
                <a:solidFill>
                  <a:srgbClr val="E0604B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ABD7AAC-4418-4D0E-8F6D-EB75D66519D2}"/>
                </a:ext>
              </a:extLst>
            </p:cNvPr>
            <p:cNvSpPr/>
            <p:nvPr/>
          </p:nvSpPr>
          <p:spPr>
            <a:xfrm>
              <a:off x="10267028" y="2193979"/>
              <a:ext cx="1574309" cy="621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쪽지 보내기</a:t>
              </a:r>
              <a:endParaRPr lang="en-US" altLang="ko-KR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팝업 창</a:t>
              </a:r>
              <a: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)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ED60738-5F3D-4CE0-B0D0-5DDA777AAE6C}"/>
                </a:ext>
              </a:extLst>
            </p:cNvPr>
            <p:cNvSpPr/>
            <p:nvPr/>
          </p:nvSpPr>
          <p:spPr>
            <a:xfrm>
              <a:off x="10241930" y="5314985"/>
              <a:ext cx="1574309" cy="621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쪽지 보내기</a:t>
              </a:r>
              <a:endParaRPr lang="en-US" altLang="ko-KR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팝업 창</a:t>
              </a:r>
              <a: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)</a:t>
              </a:r>
            </a:p>
          </p:txBody>
        </p:sp>
      </p:grp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93C4F412-1113-43AD-8AF1-31954730DC49}"/>
              </a:ext>
            </a:extLst>
          </p:cNvPr>
          <p:cNvCxnSpPr>
            <a:cxnSpLocks/>
            <a:stCxn id="81" idx="3"/>
            <a:endCxn id="161" idx="1"/>
          </p:cNvCxnSpPr>
          <p:nvPr/>
        </p:nvCxnSpPr>
        <p:spPr>
          <a:xfrm flipV="1">
            <a:off x="9541282" y="2411418"/>
            <a:ext cx="725746" cy="1044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26F2FFC7-012D-4AFD-964E-F703007DB757}"/>
              </a:ext>
            </a:extLst>
          </p:cNvPr>
          <p:cNvCxnSpPr>
            <a:cxnSpLocks/>
            <a:stCxn id="83" idx="3"/>
            <a:endCxn id="162" idx="1"/>
          </p:cNvCxnSpPr>
          <p:nvPr/>
        </p:nvCxnSpPr>
        <p:spPr>
          <a:xfrm>
            <a:off x="9502700" y="5529263"/>
            <a:ext cx="739230" cy="316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FDF80826-C340-44AF-9AF1-C1DF89B70741}"/>
              </a:ext>
            </a:extLst>
          </p:cNvPr>
          <p:cNvSpPr/>
          <p:nvPr/>
        </p:nvSpPr>
        <p:spPr>
          <a:xfrm>
            <a:off x="3162984" y="3933394"/>
            <a:ext cx="2362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: 3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가지 계정 中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택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1</a:t>
            </a:r>
          </a:p>
          <a:p>
            <a:pPr algn="just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(consumer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계정은 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 </a:t>
            </a:r>
            <a:r>
              <a:rPr lang="en-US" altLang="ko-KR" sz="1200" dirty="0">
                <a:solidFill>
                  <a:srgbClr val="E0604B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default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모두 생성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algn="just"/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28600" indent="-228600" algn="just">
              <a:buAutoNum type="arabicParenR"/>
            </a:pPr>
            <a:r>
              <a:rPr lang="en-US" altLang="ko-KR" sz="1200" dirty="0">
                <a:solidFill>
                  <a:srgbClr val="E0604B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Consumer only</a:t>
            </a:r>
          </a:p>
          <a:p>
            <a:pPr marL="228600" indent="-228600" algn="just">
              <a:buAutoNum type="arabicParenR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Designer + </a:t>
            </a:r>
            <a:r>
              <a:rPr lang="en-US" altLang="ko-KR" sz="1200" dirty="0">
                <a:solidFill>
                  <a:srgbClr val="E0604B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consumer</a:t>
            </a:r>
          </a:p>
          <a:p>
            <a:pPr marL="228600" indent="-228600" algn="just">
              <a:buAutoNum type="arabicParenR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Manufacturer + </a:t>
            </a:r>
            <a:r>
              <a:rPr lang="en-US" altLang="ko-KR" sz="1200" dirty="0">
                <a:solidFill>
                  <a:srgbClr val="E0604B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consumer</a:t>
            </a: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7E73AC45-5FAF-4923-B6A1-A222E12A3AF9}"/>
              </a:ext>
            </a:extLst>
          </p:cNvPr>
          <p:cNvSpPr/>
          <p:nvPr/>
        </p:nvSpPr>
        <p:spPr>
          <a:xfrm>
            <a:off x="653726" y="4158936"/>
            <a:ext cx="3549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1)</a:t>
            </a:r>
            <a:endParaRPr lang="en-US" altLang="ko-KR" sz="1200" dirty="0">
              <a:solidFill>
                <a:srgbClr val="E0604B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177A1F1E-755F-462D-B7F9-C8B0CEA9C562}"/>
              </a:ext>
            </a:extLst>
          </p:cNvPr>
          <p:cNvSpPr/>
          <p:nvPr/>
        </p:nvSpPr>
        <p:spPr>
          <a:xfrm>
            <a:off x="636067" y="3242192"/>
            <a:ext cx="3549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2)</a:t>
            </a:r>
            <a:endParaRPr lang="en-US" altLang="ko-KR" sz="1200" dirty="0">
              <a:solidFill>
                <a:srgbClr val="E0604B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F0AEF740-CD5E-43AC-BA56-717F406CBC83}"/>
              </a:ext>
            </a:extLst>
          </p:cNvPr>
          <p:cNvSpPr/>
          <p:nvPr/>
        </p:nvSpPr>
        <p:spPr>
          <a:xfrm>
            <a:off x="626410" y="5123492"/>
            <a:ext cx="3549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3)</a:t>
            </a:r>
            <a:endParaRPr lang="en-US" altLang="ko-KR" sz="1200" dirty="0">
              <a:solidFill>
                <a:srgbClr val="E0604B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76457"/>
            <a:ext cx="6257925" cy="156210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E22B9A-7F94-4727-9A96-817BE6A9B4B8}"/>
              </a:ext>
            </a:extLst>
          </p:cNvPr>
          <p:cNvSpPr/>
          <p:nvPr/>
        </p:nvSpPr>
        <p:spPr>
          <a:xfrm>
            <a:off x="3211682" y="5896964"/>
            <a:ext cx="1574309" cy="6392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관리자 페이지</a:t>
            </a:r>
            <a:endParaRPr lang="en-US" altLang="ko-KR" sz="14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74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그림 10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ECDA22-5841-4A82-8C90-95BB08E5C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" b="34029"/>
          <a:stretch/>
        </p:blipFill>
        <p:spPr>
          <a:xfrm>
            <a:off x="3130876" y="2015779"/>
            <a:ext cx="3614229" cy="39906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4" y="-5204031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3. Designer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마이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133D3753-BD42-42D5-9475-8446E94B98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1" t="10215" b="76233"/>
          <a:stretch/>
        </p:blipFill>
        <p:spPr>
          <a:xfrm>
            <a:off x="286688" y="2060294"/>
            <a:ext cx="2140679" cy="950299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1135872-A752-4E6E-B0BF-2F8F033BE6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21277" r="17045" b="20502"/>
          <a:stretch/>
        </p:blipFill>
        <p:spPr>
          <a:xfrm rot="230505">
            <a:off x="1211478" y="2607742"/>
            <a:ext cx="680077" cy="643388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1803929" y="2121789"/>
            <a:ext cx="476284" cy="285746"/>
            <a:chOff x="1850227" y="2098639"/>
            <a:chExt cx="618836" cy="332509"/>
          </a:xfrm>
        </p:grpSpPr>
        <p:sp>
          <p:nvSpPr>
            <p:cNvPr id="76" name="사각형: 둥근 모서리 37">
              <a:extLst>
                <a:ext uri="{FF2B5EF4-FFF2-40B4-BE49-F238E27FC236}">
                  <a16:creationId xmlns:a16="http://schemas.microsoft.com/office/drawing/2014/main" id="{5D5512D9-AA0F-4265-ACD9-1EBCF0CEB433}"/>
                </a:ext>
              </a:extLst>
            </p:cNvPr>
            <p:cNvSpPr/>
            <p:nvPr/>
          </p:nvSpPr>
          <p:spPr>
            <a:xfrm>
              <a:off x="1850227" y="2098639"/>
              <a:ext cx="618836" cy="332509"/>
            </a:xfrm>
            <a:prstGeom prst="roundRect">
              <a:avLst>
                <a:gd name="adj" fmla="val 49578"/>
              </a:avLst>
            </a:prstGeom>
            <a:solidFill>
              <a:srgbClr val="BDD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EE748BF-67F7-4375-9914-943C3727117F}"/>
                </a:ext>
              </a:extLst>
            </p:cNvPr>
            <p:cNvSpPr/>
            <p:nvPr/>
          </p:nvSpPr>
          <p:spPr>
            <a:xfrm>
              <a:off x="2198671" y="2144937"/>
              <a:ext cx="225791" cy="2399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98263" y="3576582"/>
            <a:ext cx="2406577" cy="2234683"/>
            <a:chOff x="286688" y="3402957"/>
            <a:chExt cx="2406577" cy="2234683"/>
          </a:xfrm>
        </p:grpSpPr>
        <p:grpSp>
          <p:nvGrpSpPr>
            <p:cNvPr id="79" name="그룹 14">
              <a:extLst>
                <a:ext uri="{FF2B5EF4-FFF2-40B4-BE49-F238E27FC236}">
                  <a16:creationId xmlns:a16="http://schemas.microsoft.com/office/drawing/2014/main" id="{4D2378E0-6DE0-4389-8859-0C51DFFA2C4F}"/>
                </a:ext>
              </a:extLst>
            </p:cNvPr>
            <p:cNvGrpSpPr/>
            <p:nvPr/>
          </p:nvGrpSpPr>
          <p:grpSpPr>
            <a:xfrm>
              <a:off x="286688" y="3402957"/>
              <a:ext cx="2406577" cy="2234683"/>
              <a:chOff x="286688" y="2654811"/>
              <a:chExt cx="2406577" cy="2234683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0827274E-0775-4883-9229-BD77D19B90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21" t="9482" b="58649"/>
              <a:stretch/>
            </p:blipFill>
            <p:spPr>
              <a:xfrm>
                <a:off x="286688" y="2654811"/>
                <a:ext cx="2140679" cy="2234683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1DC9E8F2-8201-42B7-A838-FB713BCDB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56" t="21277" r="17045" b="20502"/>
              <a:stretch/>
            </p:blipFill>
            <p:spPr>
              <a:xfrm rot="230505">
                <a:off x="2013188" y="3742003"/>
                <a:ext cx="680077" cy="643388"/>
              </a:xfrm>
              <a:prstGeom prst="rect">
                <a:avLst/>
              </a:prstGeom>
            </p:spPr>
          </p:pic>
        </p:grpSp>
        <p:grpSp>
          <p:nvGrpSpPr>
            <p:cNvPr id="80" name="그룹 63"/>
            <p:cNvGrpSpPr/>
            <p:nvPr/>
          </p:nvGrpSpPr>
          <p:grpSpPr>
            <a:xfrm>
              <a:off x="1852157" y="3477956"/>
              <a:ext cx="476284" cy="285746"/>
              <a:chOff x="1850227" y="2098639"/>
              <a:chExt cx="618836" cy="332509"/>
            </a:xfrm>
          </p:grpSpPr>
          <p:sp>
            <p:nvSpPr>
              <p:cNvPr id="81" name="사각형: 둥근 모서리 37">
                <a:extLst>
                  <a:ext uri="{FF2B5EF4-FFF2-40B4-BE49-F238E27FC236}">
                    <a16:creationId xmlns:a16="http://schemas.microsoft.com/office/drawing/2014/main" id="{5D5512D9-AA0F-4265-ACD9-1EBCF0CEB433}"/>
                  </a:ext>
                </a:extLst>
              </p:cNvPr>
              <p:cNvSpPr/>
              <p:nvPr/>
            </p:nvSpPr>
            <p:spPr>
              <a:xfrm>
                <a:off x="1850227" y="2098639"/>
                <a:ext cx="618836" cy="332509"/>
              </a:xfrm>
              <a:prstGeom prst="roundRect">
                <a:avLst>
                  <a:gd name="adj" fmla="val 49578"/>
                </a:avLst>
              </a:prstGeom>
              <a:solidFill>
                <a:srgbClr val="BDD9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EE748BF-67F7-4375-9914-943C3727117F}"/>
                  </a:ext>
                </a:extLst>
              </p:cNvPr>
              <p:cNvSpPr/>
              <p:nvPr/>
            </p:nvSpPr>
            <p:spPr>
              <a:xfrm>
                <a:off x="2198671" y="2144937"/>
                <a:ext cx="225791" cy="2399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97D478-D1F3-4A7C-973C-901E7B552EA6}"/>
              </a:ext>
            </a:extLst>
          </p:cNvPr>
          <p:cNvSpPr/>
          <p:nvPr/>
        </p:nvSpPr>
        <p:spPr>
          <a:xfrm>
            <a:off x="7001523" y="5329223"/>
            <a:ext cx="628381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디자이너 마이 페이지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디자이너 본인 포트폴리오 관리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2.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제작되어 판매중인 상품 목록 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재고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판매량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3.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디자이너가 본인이 올렸던 디자인 목록 확인 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+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숨김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수정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삭제 기능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관심 제조사 목록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삭제 가능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5.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편지함 확인</a:t>
            </a:r>
          </a:p>
          <a:p>
            <a:b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ko-KR" altLang="en-US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0196A-5E8E-4BDD-9B02-106D9A3C60B8}"/>
              </a:ext>
            </a:extLst>
          </p:cNvPr>
          <p:cNvSpPr txBox="1"/>
          <p:nvPr/>
        </p:nvSpPr>
        <p:spPr>
          <a:xfrm>
            <a:off x="6832777" y="4490609"/>
            <a:ext cx="2247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디자이너가 올린 디자인 중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제작되어 판매되는 상품 목록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7FD82E-79A1-4E7F-AF5E-7C472083930B}"/>
              </a:ext>
            </a:extLst>
          </p:cNvPr>
          <p:cNvSpPr txBox="1"/>
          <p:nvPr/>
        </p:nvSpPr>
        <p:spPr>
          <a:xfrm>
            <a:off x="3170874" y="6107879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디자이너가 올린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디자인 목록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ACCF185-C2C8-4982-9CE9-C3BCB91DD24A}"/>
              </a:ext>
            </a:extLst>
          </p:cNvPr>
          <p:cNvCxnSpPr>
            <a:cxnSpLocks/>
          </p:cNvCxnSpPr>
          <p:nvPr/>
        </p:nvCxnSpPr>
        <p:spPr>
          <a:xfrm>
            <a:off x="3837859" y="3461741"/>
            <a:ext cx="5159803" cy="1521358"/>
          </a:xfrm>
          <a:prstGeom prst="bentConnector3">
            <a:avLst>
              <a:gd name="adj1" fmla="val 57818"/>
            </a:avLst>
          </a:prstGeom>
          <a:ln w="19050">
            <a:solidFill>
              <a:srgbClr val="FFB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601D413C-9B5A-401C-A603-3E9E88C58573}"/>
              </a:ext>
            </a:extLst>
          </p:cNvPr>
          <p:cNvCxnSpPr>
            <a:cxnSpLocks/>
          </p:cNvCxnSpPr>
          <p:nvPr/>
        </p:nvCxnSpPr>
        <p:spPr>
          <a:xfrm rot="5400000">
            <a:off x="2459402" y="5690090"/>
            <a:ext cx="1661063" cy="123272"/>
          </a:xfrm>
          <a:prstGeom prst="bentConnector3">
            <a:avLst>
              <a:gd name="adj1" fmla="val 127"/>
            </a:avLst>
          </a:prstGeom>
          <a:ln w="19050">
            <a:solidFill>
              <a:srgbClr val="FFB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F8DF34D-D3DC-4E40-BB91-8255FB686D7F}"/>
              </a:ext>
            </a:extLst>
          </p:cNvPr>
          <p:cNvSpPr/>
          <p:nvPr/>
        </p:nvSpPr>
        <p:spPr>
          <a:xfrm>
            <a:off x="3170874" y="4602379"/>
            <a:ext cx="835485" cy="148856"/>
          </a:xfrm>
          <a:prstGeom prst="rect">
            <a:avLst/>
          </a:prstGeom>
          <a:solidFill>
            <a:srgbClr val="FAF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7EE359-D7CB-4F2F-BB39-EB0071588620}"/>
              </a:ext>
            </a:extLst>
          </p:cNvPr>
          <p:cNvSpPr txBox="1"/>
          <p:nvPr/>
        </p:nvSpPr>
        <p:spPr>
          <a:xfrm>
            <a:off x="3170874" y="4563295"/>
            <a:ext cx="8354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a펜고딕M" panose="02020600000000000000" pitchFamily="18" charset="-127"/>
                <a:ea typeface="a펜고딕M" panose="02020600000000000000" pitchFamily="18" charset="-127"/>
              </a:rPr>
              <a:t>재고 </a:t>
            </a:r>
            <a:r>
              <a:rPr lang="en-US" altLang="ko-KR" sz="900" dirty="0">
                <a:latin typeface="a펜고딕M" panose="02020600000000000000" pitchFamily="18" charset="-127"/>
                <a:ea typeface="a펜고딕M" panose="02020600000000000000" pitchFamily="18" charset="-127"/>
              </a:rPr>
              <a:t>/ </a:t>
            </a:r>
            <a:r>
              <a:rPr lang="ko-KR" altLang="en-US" sz="900" dirty="0">
                <a:latin typeface="a펜고딕M" panose="02020600000000000000" pitchFamily="18" charset="-127"/>
                <a:ea typeface="a펜고딕M" panose="02020600000000000000" pitchFamily="18" charset="-127"/>
              </a:rPr>
              <a:t>판매량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E8B31B2-5047-4877-869A-251734776511}"/>
              </a:ext>
            </a:extLst>
          </p:cNvPr>
          <p:cNvSpPr/>
          <p:nvPr/>
        </p:nvSpPr>
        <p:spPr>
          <a:xfrm>
            <a:off x="4244739" y="4602379"/>
            <a:ext cx="835485" cy="148856"/>
          </a:xfrm>
          <a:prstGeom prst="rect">
            <a:avLst/>
          </a:prstGeom>
          <a:solidFill>
            <a:srgbClr val="FAF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101584-F9A1-42A8-83D6-3034C55AA2EF}"/>
              </a:ext>
            </a:extLst>
          </p:cNvPr>
          <p:cNvSpPr txBox="1"/>
          <p:nvPr/>
        </p:nvSpPr>
        <p:spPr>
          <a:xfrm>
            <a:off x="4244739" y="4563295"/>
            <a:ext cx="8354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a펜고딕M" panose="02020600000000000000" pitchFamily="18" charset="-127"/>
                <a:ea typeface="a펜고딕M" panose="02020600000000000000" pitchFamily="18" charset="-127"/>
              </a:rPr>
              <a:t>재고 </a:t>
            </a:r>
            <a:r>
              <a:rPr lang="en-US" altLang="ko-KR" sz="900" dirty="0">
                <a:latin typeface="a펜고딕M" panose="02020600000000000000" pitchFamily="18" charset="-127"/>
                <a:ea typeface="a펜고딕M" panose="02020600000000000000" pitchFamily="18" charset="-127"/>
              </a:rPr>
              <a:t>/ </a:t>
            </a:r>
            <a:r>
              <a:rPr lang="ko-KR" altLang="en-US" sz="900" dirty="0">
                <a:latin typeface="a펜고딕M" panose="02020600000000000000" pitchFamily="18" charset="-127"/>
                <a:ea typeface="a펜고딕M" panose="02020600000000000000" pitchFamily="18" charset="-127"/>
              </a:rPr>
              <a:t>판매량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147E5CB-1312-4E5A-9395-2001FA75BD17}"/>
              </a:ext>
            </a:extLst>
          </p:cNvPr>
          <p:cNvSpPr/>
          <p:nvPr/>
        </p:nvSpPr>
        <p:spPr>
          <a:xfrm>
            <a:off x="5319141" y="4601762"/>
            <a:ext cx="835485" cy="148856"/>
          </a:xfrm>
          <a:prstGeom prst="rect">
            <a:avLst/>
          </a:prstGeom>
          <a:solidFill>
            <a:srgbClr val="FAF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4EC5F73-9514-4522-A132-1E613A325BCB}"/>
              </a:ext>
            </a:extLst>
          </p:cNvPr>
          <p:cNvSpPr txBox="1"/>
          <p:nvPr/>
        </p:nvSpPr>
        <p:spPr>
          <a:xfrm>
            <a:off x="5319141" y="4562678"/>
            <a:ext cx="8354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a펜고딕M" panose="02020600000000000000" pitchFamily="18" charset="-127"/>
                <a:ea typeface="a펜고딕M" panose="02020600000000000000" pitchFamily="18" charset="-127"/>
              </a:rPr>
              <a:t>재고 </a:t>
            </a:r>
            <a:r>
              <a:rPr lang="en-US" altLang="ko-KR" sz="900" dirty="0">
                <a:latin typeface="a펜고딕M" panose="02020600000000000000" pitchFamily="18" charset="-127"/>
                <a:ea typeface="a펜고딕M" panose="02020600000000000000" pitchFamily="18" charset="-127"/>
              </a:rPr>
              <a:t>/ </a:t>
            </a:r>
            <a:r>
              <a:rPr lang="ko-KR" altLang="en-US" sz="900" dirty="0">
                <a:latin typeface="a펜고딕M" panose="02020600000000000000" pitchFamily="18" charset="-127"/>
                <a:ea typeface="a펜고딕M" panose="02020600000000000000" pitchFamily="18" charset="-127"/>
              </a:rPr>
              <a:t>판매량</a:t>
            </a:r>
          </a:p>
        </p:txBody>
      </p:sp>
      <p:pic>
        <p:nvPicPr>
          <p:cNvPr id="108" name="그림 10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EE2929B-9A52-45A9-9803-1332A0092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99"/>
          <a:stretch/>
        </p:blipFill>
        <p:spPr>
          <a:xfrm>
            <a:off x="7684771" y="2025664"/>
            <a:ext cx="3614229" cy="23386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9" name="L 도형 108">
            <a:extLst>
              <a:ext uri="{FF2B5EF4-FFF2-40B4-BE49-F238E27FC236}">
                <a16:creationId xmlns:a16="http://schemas.microsoft.com/office/drawing/2014/main" id="{E1B56AEC-C692-40BE-B24F-FC75644C0E44}"/>
              </a:ext>
            </a:extLst>
          </p:cNvPr>
          <p:cNvSpPr/>
          <p:nvPr/>
        </p:nvSpPr>
        <p:spPr>
          <a:xfrm rot="13500000">
            <a:off x="2447715" y="3292727"/>
            <a:ext cx="415643" cy="415643"/>
          </a:xfrm>
          <a:prstGeom prst="corner">
            <a:avLst>
              <a:gd name="adj1" fmla="val 36487"/>
              <a:gd name="adj2" fmla="val 36487"/>
            </a:avLst>
          </a:prstGeom>
          <a:solidFill>
            <a:srgbClr val="FFB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44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190B4A76-787F-4904-8741-86D7F3787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09" y="2161011"/>
            <a:ext cx="6593712" cy="4121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A85F59-A550-49DF-B583-2E67932B3EEC}"/>
              </a:ext>
            </a:extLst>
          </p:cNvPr>
          <p:cNvGrpSpPr/>
          <p:nvPr/>
        </p:nvGrpSpPr>
        <p:grpSpPr>
          <a:xfrm>
            <a:off x="5671156" y="2364851"/>
            <a:ext cx="4066808" cy="4282436"/>
            <a:chOff x="2721920" y="2275307"/>
            <a:chExt cx="4066808" cy="428243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82ED443-5E78-46EC-A89D-C5376F2A0DFC}"/>
                </a:ext>
              </a:extLst>
            </p:cNvPr>
            <p:cNvGrpSpPr/>
            <p:nvPr/>
          </p:nvGrpSpPr>
          <p:grpSpPr>
            <a:xfrm>
              <a:off x="6169892" y="2275307"/>
              <a:ext cx="618836" cy="332509"/>
              <a:chOff x="7287491" y="2462259"/>
              <a:chExt cx="2050473" cy="729672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D5512D9-AA0F-4265-ACD9-1EBCF0CEB433}"/>
                  </a:ext>
                </a:extLst>
              </p:cNvPr>
              <p:cNvSpPr/>
              <p:nvPr/>
            </p:nvSpPr>
            <p:spPr>
              <a:xfrm>
                <a:off x="7287491" y="2462259"/>
                <a:ext cx="2050473" cy="729672"/>
              </a:xfrm>
              <a:prstGeom prst="roundRect">
                <a:avLst>
                  <a:gd name="adj" fmla="val 49578"/>
                </a:avLst>
              </a:prstGeom>
              <a:solidFill>
                <a:srgbClr val="BDD9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EE748BF-67F7-4375-9914-943C3727117F}"/>
                  </a:ext>
                </a:extLst>
              </p:cNvPr>
              <p:cNvSpPr/>
              <p:nvPr/>
            </p:nvSpPr>
            <p:spPr>
              <a:xfrm>
                <a:off x="8442038" y="2563857"/>
                <a:ext cx="748144" cy="52647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B86BD08C-56D4-404A-9BB0-FA7D9B3E6D5B}"/>
                </a:ext>
              </a:extLst>
            </p:cNvPr>
            <p:cNvSpPr/>
            <p:nvPr/>
          </p:nvSpPr>
          <p:spPr>
            <a:xfrm>
              <a:off x="2721920" y="6308361"/>
              <a:ext cx="1782619" cy="249382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8B5EA8-25DE-4C1F-9BEE-4862DAEB84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6920" t="4800" r="25832" b="81586"/>
          <a:stretch/>
        </p:blipFill>
        <p:spPr>
          <a:xfrm>
            <a:off x="108154" y="1977287"/>
            <a:ext cx="2717361" cy="16311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79CA4BA-E7B4-44CD-813A-CD997E2B3E0D}"/>
              </a:ext>
            </a:extLst>
          </p:cNvPr>
          <p:cNvGrpSpPr/>
          <p:nvPr/>
        </p:nvGrpSpPr>
        <p:grpSpPr>
          <a:xfrm>
            <a:off x="3507885" y="2840006"/>
            <a:ext cx="5085066" cy="3807281"/>
            <a:chOff x="4216250" y="2840005"/>
            <a:chExt cx="5085066" cy="380728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3D962D0-221A-4045-BB6E-6E502CE14CE1}"/>
                </a:ext>
              </a:extLst>
            </p:cNvPr>
            <p:cNvGrpSpPr/>
            <p:nvPr/>
          </p:nvGrpSpPr>
          <p:grpSpPr>
            <a:xfrm>
              <a:off x="4216250" y="3545458"/>
              <a:ext cx="3945890" cy="3101828"/>
              <a:chOff x="5209307" y="3491346"/>
              <a:chExt cx="3945890" cy="3101828"/>
            </a:xfrm>
          </p:grpSpPr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471E9DFB-9743-40B7-89B5-33529B9080C7}"/>
                  </a:ext>
                </a:extLst>
              </p:cNvPr>
              <p:cNvSpPr/>
              <p:nvPr/>
            </p:nvSpPr>
            <p:spPr>
              <a:xfrm>
                <a:off x="7372578" y="6343792"/>
                <a:ext cx="1782619" cy="249382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D7321AB-CE3B-4B38-9839-62D8925851FB}"/>
                  </a:ext>
                </a:extLst>
              </p:cNvPr>
              <p:cNvSpPr/>
              <p:nvPr/>
            </p:nvSpPr>
            <p:spPr>
              <a:xfrm>
                <a:off x="5209307" y="3491346"/>
                <a:ext cx="1860087" cy="1877067"/>
              </a:xfrm>
              <a:prstGeom prst="rect">
                <a:avLst/>
              </a:prstGeom>
              <a:solidFill>
                <a:srgbClr val="E0604B">
                  <a:alpha val="5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디자이너</a:t>
                </a:r>
                <a:endParaRPr lang="en-US" altLang="ko-KR" b="1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리스트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AED572A-8810-4B0A-963C-7DF71EF93E1E}"/>
                  </a:ext>
                </a:extLst>
              </p:cNvPr>
              <p:cNvSpPr/>
              <p:nvPr/>
            </p:nvSpPr>
            <p:spPr>
              <a:xfrm>
                <a:off x="5225645" y="5405259"/>
                <a:ext cx="1843749" cy="414430"/>
              </a:xfrm>
              <a:prstGeom prst="rect">
                <a:avLst/>
              </a:prstGeom>
              <a:solidFill>
                <a:srgbClr val="E0604B">
                  <a:alpha val="5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200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디자이너 명</a:t>
                </a:r>
                <a:endParaRPr lang="en-US" altLang="ko-KR" sz="1200" b="1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r"/>
                <a:r>
                  <a:rPr lang="ko-KR" altLang="en-US" sz="1200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디자인 </a:t>
                </a:r>
                <a:r>
                  <a:rPr lang="ko-KR" altLang="en-US" sz="1200" b="1" dirty="0" err="1">
                    <a:latin typeface="a고딕12" panose="02020600000000000000" pitchFamily="18" charset="-127"/>
                    <a:ea typeface="a고딕12" panose="02020600000000000000" pitchFamily="18" charset="-127"/>
                  </a:rPr>
                  <a:t>관련어</a:t>
                </a:r>
                <a:endParaRPr lang="ko-KR" altLang="en-US" sz="1200" b="1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4F781BF-7D49-46A9-A3D0-F839589C952A}"/>
                </a:ext>
              </a:extLst>
            </p:cNvPr>
            <p:cNvSpPr/>
            <p:nvPr/>
          </p:nvSpPr>
          <p:spPr>
            <a:xfrm>
              <a:off x="4862621" y="2840005"/>
              <a:ext cx="4438695" cy="307777"/>
            </a:xfrm>
            <a:prstGeom prst="rect">
              <a:avLst/>
            </a:prstGeom>
            <a:solidFill>
              <a:srgbClr val="E0604B">
                <a:alpha val="49000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디자이너 검색 창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D0DB86-7537-4DFE-B50C-849910E8E03B}"/>
              </a:ext>
            </a:extLst>
          </p:cNvPr>
          <p:cNvSpPr/>
          <p:nvPr/>
        </p:nvSpPr>
        <p:spPr>
          <a:xfrm>
            <a:off x="195685" y="4874596"/>
            <a:ext cx="3209063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제조사 계정 메인 페이지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- Contact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가능한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디자이너 리스트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나열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  (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디자이너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디자인 이미지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+ # )</a:t>
            </a:r>
          </a:p>
          <a:p>
            <a:pPr algn="just"/>
            <a:endParaRPr lang="en-US" altLang="ko-KR" sz="10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관심 디자이너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/#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검색 기능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F84DAD-26B3-4EC3-B564-DEA8D8016296}"/>
              </a:ext>
            </a:extLst>
          </p:cNvPr>
          <p:cNvSpPr/>
          <p:nvPr/>
        </p:nvSpPr>
        <p:spPr>
          <a:xfrm>
            <a:off x="9991957" y="3769386"/>
            <a:ext cx="2470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계정 아이콘 클릭 시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just"/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장바구니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구매이력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개인정보 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페이지로 이동 가능한 탭 생성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14E5B32-FAE1-4777-BD61-D50127E6AA05}"/>
              </a:ext>
            </a:extLst>
          </p:cNvPr>
          <p:cNvCxnSpPr>
            <a:cxnSpLocks/>
          </p:cNvCxnSpPr>
          <p:nvPr/>
        </p:nvCxnSpPr>
        <p:spPr>
          <a:xfrm flipV="1">
            <a:off x="2117980" y="2413854"/>
            <a:ext cx="1755930" cy="603128"/>
          </a:xfrm>
          <a:prstGeom prst="bentConnector3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EF4FB7-2D13-4DDB-A231-C254AD98C64C}"/>
              </a:ext>
            </a:extLst>
          </p:cNvPr>
          <p:cNvSpPr/>
          <p:nvPr/>
        </p:nvSpPr>
        <p:spPr>
          <a:xfrm>
            <a:off x="6804798" y="2302314"/>
            <a:ext cx="1002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HOME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버튼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640BBD-CF44-4A41-A70D-22C670272E8C}"/>
              </a:ext>
            </a:extLst>
          </p:cNvPr>
          <p:cNvSpPr/>
          <p:nvPr/>
        </p:nvSpPr>
        <p:spPr>
          <a:xfrm>
            <a:off x="7770975" y="2294515"/>
            <a:ext cx="1120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My page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버튼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CEE2C9B2-887C-4E78-AA58-4597D44D03E2}"/>
              </a:ext>
            </a:extLst>
          </p:cNvPr>
          <p:cNvCxnSpPr>
            <a:cxnSpLocks/>
          </p:cNvCxnSpPr>
          <p:nvPr/>
        </p:nvCxnSpPr>
        <p:spPr>
          <a:xfrm>
            <a:off x="6804798" y="2544097"/>
            <a:ext cx="1859272" cy="425832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46F1C430-96DD-440F-9A2F-F7A33F47A5FF}"/>
              </a:ext>
            </a:extLst>
          </p:cNvPr>
          <p:cNvCxnSpPr>
            <a:cxnSpLocks/>
          </p:cNvCxnSpPr>
          <p:nvPr/>
        </p:nvCxnSpPr>
        <p:spPr>
          <a:xfrm>
            <a:off x="7824537" y="2563767"/>
            <a:ext cx="1290469" cy="276239"/>
          </a:xfrm>
          <a:prstGeom prst="bentConnector3">
            <a:avLst>
              <a:gd name="adj1" fmla="val 77429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00DB0B13-0CEC-40BF-8463-DE496390B667}"/>
              </a:ext>
            </a:extLst>
          </p:cNvPr>
          <p:cNvCxnSpPr>
            <a:cxnSpLocks/>
          </p:cNvCxnSpPr>
          <p:nvPr/>
        </p:nvCxnSpPr>
        <p:spPr>
          <a:xfrm rot="10800000">
            <a:off x="9746130" y="2969933"/>
            <a:ext cx="2229561" cy="1115558"/>
          </a:xfrm>
          <a:prstGeom prst="bentConnector3">
            <a:avLst>
              <a:gd name="adj1" fmla="val 87926"/>
            </a:avLst>
          </a:prstGeom>
          <a:ln w="12700">
            <a:solidFill>
              <a:srgbClr val="E060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39E0FA79-E534-440E-BF69-B23D222B33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21277" r="17045" b="20502"/>
          <a:stretch/>
        </p:blipFill>
        <p:spPr>
          <a:xfrm>
            <a:off x="1672555" y="2812930"/>
            <a:ext cx="588142" cy="619463"/>
          </a:xfrm>
          <a:prstGeom prst="rect">
            <a:avLst/>
          </a:prstGeom>
        </p:spPr>
      </p:pic>
      <p:sp>
        <p:nvSpPr>
          <p:cNvPr id="24" name="TextBox 33">
            <a:extLst>
              <a:ext uri="{FF2B5EF4-FFF2-40B4-BE49-F238E27FC236}">
                <a16:creationId xmlns:a16="http://schemas.microsoft.com/office/drawing/2014/main" id="{BDFB91B2-BB7E-4EB4-8942-E154A669E581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4. Manufacturer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메인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BC32816-8001-4149-A166-D0A8EA4284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12693" y="2245324"/>
            <a:ext cx="2176185" cy="274144"/>
          </a:xfrm>
          <a:prstGeom prst="bentConnector3">
            <a:avLst>
              <a:gd name="adj1" fmla="val 75302"/>
            </a:avLst>
          </a:prstGeom>
          <a:ln w="12700">
            <a:solidFill>
              <a:srgbClr val="E060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15DFB6-1ED1-47E9-A0E0-EEF083C249EB}"/>
              </a:ext>
            </a:extLst>
          </p:cNvPr>
          <p:cNvSpPr/>
          <p:nvPr/>
        </p:nvSpPr>
        <p:spPr>
          <a:xfrm>
            <a:off x="10144358" y="1995288"/>
            <a:ext cx="1831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제조사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구매자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계정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Switch button</a:t>
            </a:r>
          </a:p>
        </p:txBody>
      </p:sp>
    </p:spTree>
    <p:extLst>
      <p:ext uri="{BB962C8B-B14F-4D97-AF65-F5344CB8AC3E}">
        <p14:creationId xmlns:p14="http://schemas.microsoft.com/office/powerpoint/2010/main" val="191661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A47A7A6-AA36-465A-B3A1-E6D6D6DE00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04" y="2029760"/>
            <a:ext cx="2498631" cy="1561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4. Manufacturer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상세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14008F2-A44D-43EC-BB58-3293B857FB19}"/>
              </a:ext>
            </a:extLst>
          </p:cNvPr>
          <p:cNvGrpSpPr/>
          <p:nvPr/>
        </p:nvGrpSpPr>
        <p:grpSpPr>
          <a:xfrm>
            <a:off x="3009504" y="2089913"/>
            <a:ext cx="6273042" cy="4495614"/>
            <a:chOff x="3009504" y="2089913"/>
            <a:chExt cx="6273042" cy="44956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E284798-D454-4F09-80C7-F3FAE5FD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504" y="2089913"/>
              <a:ext cx="6273042" cy="41620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D5309D62-4D46-4AAA-9952-9040E33D6A5E}"/>
                </a:ext>
              </a:extLst>
            </p:cNvPr>
            <p:cNvSpPr/>
            <p:nvPr/>
          </p:nvSpPr>
          <p:spPr>
            <a:xfrm>
              <a:off x="5430173" y="6335970"/>
              <a:ext cx="1576774" cy="249557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F4BFCB-0382-4056-867B-B7561A7D8FE2}"/>
              </a:ext>
            </a:extLst>
          </p:cNvPr>
          <p:cNvSpPr/>
          <p:nvPr/>
        </p:nvSpPr>
        <p:spPr>
          <a:xfrm>
            <a:off x="9517627" y="3025466"/>
            <a:ext cx="249487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디자이너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대표디자인 이미지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디자이너 이름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주 디자인 제품군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디자인 이력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디자이너 상세 정보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연락처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(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전화번호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홈페이지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등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쪽지 보내기 버튼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포트폴리오 보기 버튼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디자이너 포트폴리오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고객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 후기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별점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평가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댓글</a:t>
            </a:r>
            <a:b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b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6C6109-2C4A-4573-97D2-67FA8C502134}"/>
              </a:ext>
            </a:extLst>
          </p:cNvPr>
          <p:cNvSpPr/>
          <p:nvPr/>
        </p:nvSpPr>
        <p:spPr>
          <a:xfrm>
            <a:off x="9594251" y="2605764"/>
            <a:ext cx="238558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디자이너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contact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상세 페이지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711072A-700E-4FB3-9DCA-F39545CE9968}"/>
              </a:ext>
            </a:extLst>
          </p:cNvPr>
          <p:cNvCxnSpPr>
            <a:cxnSpLocks/>
          </p:cNvCxnSpPr>
          <p:nvPr/>
        </p:nvCxnSpPr>
        <p:spPr>
          <a:xfrm>
            <a:off x="973600" y="3172950"/>
            <a:ext cx="1935854" cy="1113915"/>
          </a:xfrm>
          <a:prstGeom prst="bentConnector3">
            <a:avLst>
              <a:gd name="adj1" fmla="val 733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C7363D31-3F37-45E7-8AA5-727E8AA121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28512" r="58713" b="23237"/>
          <a:stretch/>
        </p:blipFill>
        <p:spPr>
          <a:xfrm>
            <a:off x="264320" y="2605763"/>
            <a:ext cx="709280" cy="64871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E93D69-F87E-4E43-B04F-A2C4F940EF51}"/>
              </a:ext>
            </a:extLst>
          </p:cNvPr>
          <p:cNvGrpSpPr/>
          <p:nvPr/>
        </p:nvGrpSpPr>
        <p:grpSpPr>
          <a:xfrm>
            <a:off x="600210" y="2873684"/>
            <a:ext cx="1208925" cy="940982"/>
            <a:chOff x="582141" y="2897804"/>
            <a:chExt cx="1144354" cy="908355"/>
          </a:xfrm>
        </p:grpSpPr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3D6450D-9423-4E28-83E6-2BDF8DC024A5}"/>
                </a:ext>
              </a:extLst>
            </p:cNvPr>
            <p:cNvSpPr/>
            <p:nvPr/>
          </p:nvSpPr>
          <p:spPr>
            <a:xfrm>
              <a:off x="1008654" y="3675571"/>
              <a:ext cx="717841" cy="13058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D04A36A-B4AE-4C83-8C6A-1359F9EDB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6" t="21277" r="17045" b="20502"/>
            <a:stretch/>
          </p:blipFill>
          <p:spPr>
            <a:xfrm>
              <a:off x="582141" y="2897804"/>
              <a:ext cx="588142" cy="619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839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4. Manufacturer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마이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33D3753-BD42-42D5-9475-8446E94B98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1" t="10215" b="76233"/>
          <a:stretch/>
        </p:blipFill>
        <p:spPr>
          <a:xfrm>
            <a:off x="286688" y="2060294"/>
            <a:ext cx="2140679" cy="95029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1135872-A752-4E6E-B0BF-2F8F033BE6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21277" r="17045" b="20502"/>
          <a:stretch/>
        </p:blipFill>
        <p:spPr>
          <a:xfrm rot="230505">
            <a:off x="1211478" y="2607742"/>
            <a:ext cx="680077" cy="643388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1803929" y="2121789"/>
            <a:ext cx="476284" cy="285746"/>
            <a:chOff x="1850227" y="2098639"/>
            <a:chExt cx="618836" cy="332509"/>
          </a:xfrm>
        </p:grpSpPr>
        <p:sp>
          <p:nvSpPr>
            <p:cNvPr id="61" name="사각형: 둥근 모서리 37">
              <a:extLst>
                <a:ext uri="{FF2B5EF4-FFF2-40B4-BE49-F238E27FC236}">
                  <a16:creationId xmlns:a16="http://schemas.microsoft.com/office/drawing/2014/main" id="{5D5512D9-AA0F-4265-ACD9-1EBCF0CEB433}"/>
                </a:ext>
              </a:extLst>
            </p:cNvPr>
            <p:cNvSpPr/>
            <p:nvPr/>
          </p:nvSpPr>
          <p:spPr>
            <a:xfrm>
              <a:off x="1850227" y="2098639"/>
              <a:ext cx="618836" cy="332509"/>
            </a:xfrm>
            <a:prstGeom prst="roundRect">
              <a:avLst>
                <a:gd name="adj" fmla="val 49578"/>
              </a:avLst>
            </a:prstGeom>
            <a:solidFill>
              <a:srgbClr val="BDD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EE748BF-67F7-4375-9914-943C3727117F}"/>
                </a:ext>
              </a:extLst>
            </p:cNvPr>
            <p:cNvSpPr/>
            <p:nvPr/>
          </p:nvSpPr>
          <p:spPr>
            <a:xfrm>
              <a:off x="2198671" y="2144937"/>
              <a:ext cx="225791" cy="2399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298263" y="3576582"/>
            <a:ext cx="2406577" cy="2234683"/>
            <a:chOff x="286688" y="3402957"/>
            <a:chExt cx="2406577" cy="2234683"/>
          </a:xfrm>
        </p:grpSpPr>
        <p:grpSp>
          <p:nvGrpSpPr>
            <p:cNvPr id="58" name="그룹 14">
              <a:extLst>
                <a:ext uri="{FF2B5EF4-FFF2-40B4-BE49-F238E27FC236}">
                  <a16:creationId xmlns:a16="http://schemas.microsoft.com/office/drawing/2014/main" id="{4D2378E0-6DE0-4389-8859-0C51DFFA2C4F}"/>
                </a:ext>
              </a:extLst>
            </p:cNvPr>
            <p:cNvGrpSpPr/>
            <p:nvPr/>
          </p:nvGrpSpPr>
          <p:grpSpPr>
            <a:xfrm>
              <a:off x="286688" y="3402957"/>
              <a:ext cx="2406577" cy="2234683"/>
              <a:chOff x="286688" y="2654811"/>
              <a:chExt cx="2406577" cy="223468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0827274E-0775-4883-9229-BD77D19B90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21" t="9482" b="58649"/>
              <a:stretch/>
            </p:blipFill>
            <p:spPr>
              <a:xfrm>
                <a:off x="286688" y="2654811"/>
                <a:ext cx="2140679" cy="2234683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1DC9E8F2-8201-42B7-A838-FB713BCDB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56" t="21277" r="17045" b="20502"/>
              <a:stretch/>
            </p:blipFill>
            <p:spPr>
              <a:xfrm rot="230505">
                <a:off x="2013188" y="3742003"/>
                <a:ext cx="680077" cy="643388"/>
              </a:xfrm>
              <a:prstGeom prst="rect">
                <a:avLst/>
              </a:prstGeom>
            </p:spPr>
          </p:pic>
        </p:grpSp>
        <p:grpSp>
          <p:nvGrpSpPr>
            <p:cNvPr id="64" name="그룹 63"/>
            <p:cNvGrpSpPr/>
            <p:nvPr/>
          </p:nvGrpSpPr>
          <p:grpSpPr>
            <a:xfrm>
              <a:off x="1852157" y="3477956"/>
              <a:ext cx="476284" cy="285746"/>
              <a:chOff x="1850227" y="2098639"/>
              <a:chExt cx="618836" cy="332509"/>
            </a:xfrm>
          </p:grpSpPr>
          <p:sp>
            <p:nvSpPr>
              <p:cNvPr id="65" name="사각형: 둥근 모서리 37">
                <a:extLst>
                  <a:ext uri="{FF2B5EF4-FFF2-40B4-BE49-F238E27FC236}">
                    <a16:creationId xmlns:a16="http://schemas.microsoft.com/office/drawing/2014/main" id="{5D5512D9-AA0F-4265-ACD9-1EBCF0CEB433}"/>
                  </a:ext>
                </a:extLst>
              </p:cNvPr>
              <p:cNvSpPr/>
              <p:nvPr/>
            </p:nvSpPr>
            <p:spPr>
              <a:xfrm>
                <a:off x="1850227" y="2098639"/>
                <a:ext cx="618836" cy="332509"/>
              </a:xfrm>
              <a:prstGeom prst="roundRect">
                <a:avLst>
                  <a:gd name="adj" fmla="val 49578"/>
                </a:avLst>
              </a:prstGeom>
              <a:solidFill>
                <a:srgbClr val="BDD9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FEE748BF-67F7-4375-9914-943C3727117F}"/>
                  </a:ext>
                </a:extLst>
              </p:cNvPr>
              <p:cNvSpPr/>
              <p:nvPr/>
            </p:nvSpPr>
            <p:spPr>
              <a:xfrm>
                <a:off x="2198671" y="2144937"/>
                <a:ext cx="225791" cy="2399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F0DE33B-5C0E-4990-9F50-D310FBAB3CDA}"/>
              </a:ext>
            </a:extLst>
          </p:cNvPr>
          <p:cNvSpPr/>
          <p:nvPr/>
        </p:nvSpPr>
        <p:spPr>
          <a:xfrm>
            <a:off x="8580604" y="5493085"/>
            <a:ext cx="39078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제조사 마이 페이지</a:t>
            </a:r>
            <a:endParaRPr lang="en-US" altLang="ko-KR" dirty="0">
              <a:solidFill>
                <a:srgbClr val="000000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 본인 포트폴리오 관리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2.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제작되어 판매중인 상품 목록 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재고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판매량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3.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관심 제조사 목록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삭제 가능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편지함 확인</a:t>
            </a:r>
          </a:p>
          <a:p>
            <a:br>
              <a:rPr lang="ko-KR" altLang="en-US" sz="1400" dirty="0">
                <a:latin typeface="Arial" panose="020B0604020202020204" pitchFamily="34" charset="0"/>
              </a:rPr>
            </a:br>
            <a:endParaRPr lang="ko-KR" altLang="en-US" sz="1400" dirty="0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AA4E8FE-B619-4941-B816-8579BB51D2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" t="9510" r="391" b="41096"/>
          <a:stretch/>
        </p:blipFill>
        <p:spPr>
          <a:xfrm>
            <a:off x="2965539" y="2246052"/>
            <a:ext cx="4375120" cy="33874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85B8BC8-BCB4-44B6-9E46-B627684111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61" b="669"/>
          <a:stretch/>
        </p:blipFill>
        <p:spPr>
          <a:xfrm>
            <a:off x="7557420" y="2246052"/>
            <a:ext cx="4375120" cy="2782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E363AA-DCB2-4DD8-A76B-0FEC2DAFCD1A}"/>
              </a:ext>
            </a:extLst>
          </p:cNvPr>
          <p:cNvSpPr txBox="1"/>
          <p:nvPr/>
        </p:nvSpPr>
        <p:spPr>
          <a:xfrm>
            <a:off x="3214505" y="5804593"/>
            <a:ext cx="3728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제조사가 제작한 상품 중 판매되고 있는 상품 목록</a:t>
            </a:r>
          </a:p>
        </p:txBody>
      </p:sp>
      <p:sp>
        <p:nvSpPr>
          <p:cNvPr id="22" name="왼쪽 대괄호 21">
            <a:extLst>
              <a:ext uri="{FF2B5EF4-FFF2-40B4-BE49-F238E27FC236}">
                <a16:creationId xmlns:a16="http://schemas.microsoft.com/office/drawing/2014/main" id="{77517FAD-6C70-4B9E-BD8E-5816DBB9D4FE}"/>
              </a:ext>
            </a:extLst>
          </p:cNvPr>
          <p:cNvSpPr/>
          <p:nvPr/>
        </p:nvSpPr>
        <p:spPr>
          <a:xfrm>
            <a:off x="3158837" y="3985491"/>
            <a:ext cx="111337" cy="1999673"/>
          </a:xfrm>
          <a:prstGeom prst="leftBracket">
            <a:avLst>
              <a:gd name="adj" fmla="val 0"/>
            </a:avLst>
          </a:prstGeom>
          <a:ln w="28575">
            <a:solidFill>
              <a:srgbClr val="FFB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196F745-6D3B-4F19-AD09-0953A1FA2B2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7388889" y="5465380"/>
            <a:ext cx="1191715" cy="858702"/>
          </a:xfrm>
          <a:prstGeom prst="bentConnector3">
            <a:avLst/>
          </a:prstGeom>
          <a:ln w="38100">
            <a:solidFill>
              <a:srgbClr val="FFB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 도형 67">
            <a:extLst>
              <a:ext uri="{FF2B5EF4-FFF2-40B4-BE49-F238E27FC236}">
                <a16:creationId xmlns:a16="http://schemas.microsoft.com/office/drawing/2014/main" id="{5BC385DF-B9B9-42FC-A272-2F6CCB4053AE}"/>
              </a:ext>
            </a:extLst>
          </p:cNvPr>
          <p:cNvSpPr/>
          <p:nvPr/>
        </p:nvSpPr>
        <p:spPr>
          <a:xfrm rot="13500000">
            <a:off x="2366296" y="3272912"/>
            <a:ext cx="415643" cy="415643"/>
          </a:xfrm>
          <a:prstGeom prst="corner">
            <a:avLst>
              <a:gd name="adj1" fmla="val 36487"/>
              <a:gd name="adj2" fmla="val 36487"/>
            </a:avLst>
          </a:prstGeom>
          <a:solidFill>
            <a:srgbClr val="FFB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761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기타 페이지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결제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쪽지 보내기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7970" y="1983612"/>
            <a:ext cx="2693806" cy="448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" name="그룹 60"/>
          <p:cNvGrpSpPr/>
          <p:nvPr/>
        </p:nvGrpSpPr>
        <p:grpSpPr>
          <a:xfrm>
            <a:off x="8299048" y="2003689"/>
            <a:ext cx="3754422" cy="4443409"/>
            <a:chOff x="8299048" y="2003689"/>
            <a:chExt cx="3754422" cy="4443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77BEBF-932F-41B3-8BD9-0C086B2BD90E}"/>
                </a:ext>
              </a:extLst>
            </p:cNvPr>
            <p:cNvSpPr/>
            <p:nvPr/>
          </p:nvSpPr>
          <p:spPr>
            <a:xfrm>
              <a:off x="10995130" y="2003689"/>
              <a:ext cx="1058340" cy="479733"/>
            </a:xfrm>
            <a:prstGeom prst="rect">
              <a:avLst/>
            </a:prstGeom>
            <a:solidFill>
              <a:srgbClr val="FFB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쪽지 팝업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C77BEBF-932F-41B3-8BD9-0C086B2BD90E}"/>
                </a:ext>
              </a:extLst>
            </p:cNvPr>
            <p:cNvSpPr/>
            <p:nvPr/>
          </p:nvSpPr>
          <p:spPr>
            <a:xfrm>
              <a:off x="8299048" y="6157731"/>
              <a:ext cx="1713053" cy="2893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메시지 </a:t>
              </a:r>
              <a:r>
                <a:rPr lang="ko-KR" altLang="en-US" sz="1400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입력창</a:t>
              </a:r>
              <a:endParaRPr lang="ko-KR" altLang="en-US" sz="14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C77BEBF-932F-41B3-8BD9-0C086B2BD90E}"/>
                </a:ext>
              </a:extLst>
            </p:cNvPr>
            <p:cNvSpPr/>
            <p:nvPr/>
          </p:nvSpPr>
          <p:spPr>
            <a:xfrm>
              <a:off x="10073832" y="6171233"/>
              <a:ext cx="945266" cy="2527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보내기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77BEBF-932F-41B3-8BD9-0C086B2BD90E}"/>
                </a:ext>
              </a:extLst>
            </p:cNvPr>
            <p:cNvSpPr/>
            <p:nvPr/>
          </p:nvSpPr>
          <p:spPr>
            <a:xfrm>
              <a:off x="9147856" y="2825579"/>
              <a:ext cx="1713053" cy="6658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안녕하세요</a:t>
              </a:r>
              <a:r>
                <a:rPr lang="en-US" altLang="ko-KR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~</a:t>
              </a: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디자이너 누구입니다</a:t>
              </a:r>
              <a:r>
                <a:rPr lang="en-US" altLang="ko-KR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. </a:t>
              </a:r>
              <a:r>
                <a:rPr lang="ko-KR" altLang="en-US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제가 이 디자인으로 나무 컵을 </a:t>
              </a:r>
              <a:r>
                <a:rPr lang="ko-KR" altLang="en-US" sz="1100" dirty="0" err="1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만드려고</a:t>
              </a:r>
              <a:r>
                <a:rPr lang="ko-KR" altLang="en-US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 하는데요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77BEBF-932F-41B3-8BD9-0C086B2BD90E}"/>
                </a:ext>
              </a:extLst>
            </p:cNvPr>
            <p:cNvSpPr/>
            <p:nvPr/>
          </p:nvSpPr>
          <p:spPr>
            <a:xfrm>
              <a:off x="8604298" y="3850105"/>
              <a:ext cx="1628507" cy="483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네 안녕하세요</a:t>
              </a:r>
              <a:r>
                <a:rPr lang="en-US" altLang="ko-KR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그러시군요</a:t>
              </a:r>
              <a:r>
                <a:rPr lang="en-US" altLang="ko-KR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!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시나리오" panose="02020600000000000000" pitchFamily="18" charset="-127"/>
                  <a:ea typeface="a시나리오" panose="02020600000000000000" pitchFamily="18" charset="-127"/>
                </a:rPr>
                <a:t>~~~~~~~~~~~~~~~~~~~~~~~~~~</a:t>
              </a:r>
              <a:endParaRPr lang="ko-KR" altLang="en-US" sz="1100" dirty="0">
                <a:solidFill>
                  <a:schemeClr val="tx1"/>
                </a:solidFill>
                <a:latin typeface="a시나리오" panose="02020600000000000000" pitchFamily="18" charset="-127"/>
                <a:ea typeface="a시나리오" panose="02020600000000000000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67700" y="2009475"/>
            <a:ext cx="6768183" cy="4586479"/>
            <a:chOff x="667700" y="2009475"/>
            <a:chExt cx="6768183" cy="45864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969035-729E-4CD6-88B9-E0F8B51EC695}"/>
                </a:ext>
              </a:extLst>
            </p:cNvPr>
            <p:cNvGrpSpPr/>
            <p:nvPr/>
          </p:nvGrpSpPr>
          <p:grpSpPr>
            <a:xfrm>
              <a:off x="797843" y="2121795"/>
              <a:ext cx="6638040" cy="4474159"/>
              <a:chOff x="2940680" y="2131032"/>
              <a:chExt cx="6638040" cy="447415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D8779FF-C7BC-49CB-86F4-8599CEFEE0D2}"/>
                  </a:ext>
                </a:extLst>
              </p:cNvPr>
              <p:cNvGrpSpPr/>
              <p:nvPr/>
            </p:nvGrpSpPr>
            <p:grpSpPr>
              <a:xfrm>
                <a:off x="2940680" y="2131032"/>
                <a:ext cx="6638040" cy="4474159"/>
                <a:chOff x="2940680" y="2131032"/>
                <a:chExt cx="6638040" cy="4474159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8135A4BD-C499-407B-817A-301D6B8F0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0680" y="2131032"/>
                  <a:ext cx="6638040" cy="4148775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15" name="사다리꼴 14">
                  <a:extLst>
                    <a:ext uri="{FF2B5EF4-FFF2-40B4-BE49-F238E27FC236}">
                      <a16:creationId xmlns:a16="http://schemas.microsoft.com/office/drawing/2014/main" id="{096ACB13-8BF5-4928-BAC6-7EBB9E52BE05}"/>
                    </a:ext>
                  </a:extLst>
                </p:cNvPr>
                <p:cNvSpPr/>
                <p:nvPr/>
              </p:nvSpPr>
              <p:spPr>
                <a:xfrm>
                  <a:off x="5430173" y="6355634"/>
                  <a:ext cx="1576774" cy="249557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40B0CC0-6FA8-4DC4-B9EE-61F6C36E3C9B}"/>
                  </a:ext>
                </a:extLst>
              </p:cNvPr>
              <p:cNvSpPr/>
              <p:nvPr/>
            </p:nvSpPr>
            <p:spPr>
              <a:xfrm>
                <a:off x="2940680" y="3064841"/>
                <a:ext cx="6638040" cy="32149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A49A5A4-F0F3-4124-9475-A5D7A3E46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" t="28262" r="55824" b="4191"/>
            <a:stretch>
              <a:fillRect/>
            </a:stretch>
          </p:blipFill>
          <p:spPr>
            <a:xfrm>
              <a:off x="1377388" y="3379807"/>
              <a:ext cx="1157468" cy="153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40B0CC0-6FA8-4DC4-B9EE-61F6C36E3C9B}"/>
                </a:ext>
              </a:extLst>
            </p:cNvPr>
            <p:cNvSpPr/>
            <p:nvPr/>
          </p:nvSpPr>
          <p:spPr>
            <a:xfrm>
              <a:off x="2709595" y="3439498"/>
              <a:ext cx="3563883" cy="11672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제품 명</a:t>
              </a:r>
              <a:endParaRPr lang="en-US" altLang="ko-KR" sz="1200" dirty="0">
                <a:latin typeface="a펜고딕M" panose="02020600000000000000" pitchFamily="18" charset="-127"/>
                <a:ea typeface="a펜고딕M" panose="02020600000000000000" pitchFamily="18" charset="-127"/>
              </a:endParaRPr>
            </a:p>
            <a:p>
              <a:pPr algn="ctr"/>
              <a:r>
                <a:rPr lang="ko-KR" altLang="en-US" sz="1200" dirty="0" err="1">
                  <a:latin typeface="a펜고딕M" panose="02020600000000000000" pitchFamily="18" charset="-127"/>
                  <a:ea typeface="a펜고딕M" panose="02020600000000000000" pitchFamily="18" charset="-127"/>
                </a:rPr>
                <a:t>디자이너명</a:t>
              </a:r>
              <a:endParaRPr lang="en-US" altLang="ko-KR" sz="1200" dirty="0">
                <a:latin typeface="a펜고딕M" panose="02020600000000000000" pitchFamily="18" charset="-127"/>
                <a:ea typeface="a펜고딕M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주문수량 </a:t>
              </a:r>
              <a:r>
                <a:rPr lang="en-US" altLang="ko-KR" sz="12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/ </a:t>
              </a:r>
              <a:r>
                <a:rPr lang="ko-KR" altLang="en-US" sz="12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옵션 </a:t>
              </a:r>
              <a:r>
                <a:rPr lang="en-US" altLang="ko-KR" sz="12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/ </a:t>
              </a:r>
              <a:r>
                <a:rPr lang="ko-KR" altLang="en-US" sz="12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가격</a:t>
              </a:r>
              <a:endParaRPr lang="en-US" altLang="ko-KR" sz="1200" dirty="0">
                <a:latin typeface="a펜고딕M" panose="02020600000000000000" pitchFamily="18" charset="-127"/>
                <a:ea typeface="a펜고딕M" panose="02020600000000000000" pitchFamily="18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67700" y="2009475"/>
              <a:ext cx="795410" cy="369332"/>
            </a:xfrm>
            <a:prstGeom prst="rect">
              <a:avLst/>
            </a:prstGeom>
            <a:solidFill>
              <a:srgbClr val="FFB84C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결제창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0B0CC0-6FA8-4DC4-B9EE-61F6C36E3C9B}"/>
                </a:ext>
              </a:extLst>
            </p:cNvPr>
            <p:cNvSpPr/>
            <p:nvPr/>
          </p:nvSpPr>
          <p:spPr>
            <a:xfrm>
              <a:off x="2723099" y="4714641"/>
              <a:ext cx="3563883" cy="10727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주문 정보</a:t>
              </a:r>
              <a:endParaRPr lang="en-US" altLang="ko-KR" sz="1200" dirty="0">
                <a:latin typeface="a펜고딕M" panose="02020600000000000000" pitchFamily="18" charset="-127"/>
                <a:ea typeface="a펜고딕M" panose="02020600000000000000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40B0CC0-6FA8-4DC4-B9EE-61F6C36E3C9B}"/>
                </a:ext>
              </a:extLst>
            </p:cNvPr>
            <p:cNvSpPr/>
            <p:nvPr/>
          </p:nvSpPr>
          <p:spPr>
            <a:xfrm>
              <a:off x="5259883" y="5887600"/>
              <a:ext cx="978871" cy="328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결제하기</a:t>
              </a:r>
              <a:endParaRPr lang="en-US" altLang="ko-KR" sz="14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70CDA5-EA84-417E-A633-15F65FB71A8A}"/>
              </a:ext>
            </a:extLst>
          </p:cNvPr>
          <p:cNvSpPr/>
          <p:nvPr/>
        </p:nvSpPr>
        <p:spPr>
          <a:xfrm>
            <a:off x="7755037" y="6550223"/>
            <a:ext cx="4498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디자이너에 대한 쪽지 수령 알림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받은 편지함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4C5ED3-4F6D-401D-9F01-76B2F4897262}"/>
              </a:ext>
            </a:extLst>
          </p:cNvPr>
          <p:cNvSpPr/>
          <p:nvPr/>
        </p:nvSpPr>
        <p:spPr>
          <a:xfrm>
            <a:off x="8604298" y="4459684"/>
            <a:ext cx="2017867" cy="15182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a시나리오" panose="02020600000000000000" pitchFamily="18" charset="-127"/>
                <a:ea typeface="a시나리오" panose="02020600000000000000" pitchFamily="18" charset="-127"/>
              </a:rPr>
              <a:t>그러면 이메일로 이렇게 저렇게 이렇게</a:t>
            </a:r>
            <a:endParaRPr lang="en-US" altLang="ko-KR" sz="1100" dirty="0">
              <a:solidFill>
                <a:schemeClr val="tx1"/>
              </a:solidFill>
              <a:latin typeface="a시나리오" panose="02020600000000000000" pitchFamily="18" charset="-127"/>
              <a:ea typeface="a시나리오" panose="02020600000000000000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a시나리오" panose="02020600000000000000" pitchFamily="18" charset="-127"/>
                <a:ea typeface="a시나리오" panose="02020600000000000000" pitchFamily="18" charset="-127"/>
              </a:rPr>
              <a:t>하면 어떨까요</a:t>
            </a:r>
            <a:r>
              <a:rPr lang="en-US" altLang="ko-KR" sz="1100" dirty="0">
                <a:solidFill>
                  <a:schemeClr val="tx1"/>
                </a:solidFill>
                <a:latin typeface="a시나리오" panose="02020600000000000000" pitchFamily="18" charset="-127"/>
                <a:ea typeface="a시나리오" panose="02020600000000000000" pitchFamily="18" charset="-127"/>
              </a:rPr>
              <a:t>? </a:t>
            </a:r>
            <a:r>
              <a:rPr lang="ko-KR" altLang="en-US" sz="1100" dirty="0" err="1">
                <a:solidFill>
                  <a:schemeClr val="tx1"/>
                </a:solidFill>
                <a:latin typeface="a시나리오" panose="02020600000000000000" pitchFamily="18" charset="-127"/>
                <a:ea typeface="a시나리오" panose="02020600000000000000" pitchFamily="18" charset="-127"/>
              </a:rPr>
              <a:t>언제가</a:t>
            </a:r>
            <a:r>
              <a:rPr lang="ko-KR" altLang="en-US" sz="1100" dirty="0">
                <a:solidFill>
                  <a:schemeClr val="tx1"/>
                </a:solidFill>
                <a:latin typeface="a시나리오" panose="02020600000000000000" pitchFamily="18" charset="-127"/>
                <a:ea typeface="a시나리오" panose="02020600000000000000" pitchFamily="18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시나리오" panose="02020600000000000000" pitchFamily="18" charset="-127"/>
                <a:ea typeface="a시나리오" panose="02020600000000000000" pitchFamily="18" charset="-127"/>
              </a:rPr>
              <a:t>괜찮으신가요</a:t>
            </a:r>
            <a:r>
              <a:rPr lang="en-US" altLang="ko-KR" sz="1100" dirty="0">
                <a:solidFill>
                  <a:schemeClr val="tx1"/>
                </a:solidFill>
                <a:latin typeface="a시나리오" panose="02020600000000000000" pitchFamily="18" charset="-127"/>
                <a:ea typeface="a시나리오" panose="02020600000000000000" pitchFamily="18" charset="-127"/>
              </a:rPr>
              <a:t>?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시나리오" panose="02020600000000000000" pitchFamily="18" charset="-127"/>
                <a:ea typeface="a시나리오" panose="02020600000000000000" pitchFamily="18" charset="-127"/>
              </a:rPr>
              <a:t>~~~~~~~~~~~~~~~~~~~~~~~~~~~~~~~~</a:t>
            </a:r>
            <a:endParaRPr lang="ko-KR" altLang="en-US" sz="1100" dirty="0">
              <a:solidFill>
                <a:schemeClr val="tx1"/>
              </a:solidFill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557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6.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관리자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8779FF-C7BC-49CB-86F4-8599CEFEE0D2}"/>
              </a:ext>
            </a:extLst>
          </p:cNvPr>
          <p:cNvGrpSpPr/>
          <p:nvPr/>
        </p:nvGrpSpPr>
        <p:grpSpPr>
          <a:xfrm>
            <a:off x="797843" y="2121795"/>
            <a:ext cx="6638040" cy="4474159"/>
            <a:chOff x="2940680" y="2131032"/>
            <a:chExt cx="6638040" cy="447415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35A4BD-C499-407B-817A-301D6B8F0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680" y="2131032"/>
              <a:ext cx="6638040" cy="41487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096ACB13-8BF5-4928-BAC6-7EBB9E52BE05}"/>
                </a:ext>
              </a:extLst>
            </p:cNvPr>
            <p:cNvSpPr/>
            <p:nvPr/>
          </p:nvSpPr>
          <p:spPr>
            <a:xfrm>
              <a:off x="5430173" y="6355634"/>
              <a:ext cx="1576774" cy="249557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97843" y="3162027"/>
            <a:ext cx="6638040" cy="3108543"/>
          </a:xfrm>
          <a:prstGeom prst="rect">
            <a:avLst/>
          </a:prstGeom>
          <a:solidFill>
            <a:srgbClr val="FAF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22" y="3613114"/>
            <a:ext cx="1528588" cy="1528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9652" y="5222327"/>
            <a:ext cx="301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Administrator Page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6C6109-2C4A-4573-97D2-67FA8C502134}"/>
              </a:ext>
            </a:extLst>
          </p:cNvPr>
          <p:cNvSpPr/>
          <p:nvPr/>
        </p:nvSpPr>
        <p:spPr>
          <a:xfrm>
            <a:off x="8726127" y="2585715"/>
            <a:ext cx="249486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관리자 계정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F4BFCB-0382-4056-867B-B7561A7D8FE2}"/>
              </a:ext>
            </a:extLst>
          </p:cNvPr>
          <p:cNvSpPr/>
          <p:nvPr/>
        </p:nvSpPr>
        <p:spPr>
          <a:xfrm>
            <a:off x="8181268" y="3162027"/>
            <a:ext cx="358458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디자이너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소비자 계정 정보의 확인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등록된 제품 정보의 확인</a:t>
            </a:r>
            <a:endParaRPr lang="en-US" altLang="ko-KR" sz="1400" b="0" i="0" u="none" strike="noStrike" dirty="0"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결제 현황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재고 현황 등 수치 자료 확인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부적절한 정보에 대한 스크린 작업</a:t>
            </a:r>
            <a:b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b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615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3102E85-FEEB-4D25-B7B7-05B845E22C69}"/>
              </a:ext>
            </a:extLst>
          </p:cNvPr>
          <p:cNvSpPr txBox="1"/>
          <p:nvPr/>
        </p:nvSpPr>
        <p:spPr>
          <a:xfrm>
            <a:off x="1835159" y="3682162"/>
            <a:ext cx="1494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로그인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회원가입</a:t>
            </a: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0.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메인 페이지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초기화면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D49D20-F44B-4A18-862F-FB4E5FFB31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384"/>
          <a:stretch/>
        </p:blipFill>
        <p:spPr>
          <a:xfrm>
            <a:off x="4921952" y="2303770"/>
            <a:ext cx="1823804" cy="3785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F4374855-0B86-471C-A145-196C21692D30}"/>
              </a:ext>
            </a:extLst>
          </p:cNvPr>
          <p:cNvSpPr txBox="1"/>
          <p:nvPr/>
        </p:nvSpPr>
        <p:spPr>
          <a:xfrm>
            <a:off x="2062655" y="6165494"/>
            <a:ext cx="1360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Web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page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소개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C91B562D-791F-4625-B525-B657D061089C}"/>
              </a:ext>
            </a:extLst>
          </p:cNvPr>
          <p:cNvSpPr txBox="1"/>
          <p:nvPr/>
        </p:nvSpPr>
        <p:spPr>
          <a:xfrm>
            <a:off x="8924298" y="5542893"/>
            <a:ext cx="2945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인기 상품 미리보기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누적 </a:t>
            </a:r>
            <a:r>
              <a:rPr lang="ko-KR" altLang="en-US" sz="1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구매량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기준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C86857B-8088-4FF8-990E-52D4F360E95A}"/>
              </a:ext>
            </a:extLst>
          </p:cNvPr>
          <p:cNvSpPr txBox="1"/>
          <p:nvPr/>
        </p:nvSpPr>
        <p:spPr>
          <a:xfrm>
            <a:off x="8695068" y="3592220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등록된 디자이너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제조사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상품 수 정보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1A01F2-60D2-43CF-B839-966CC4791E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76364"/>
          <a:stretch/>
        </p:blipFill>
        <p:spPr>
          <a:xfrm>
            <a:off x="114565" y="2055946"/>
            <a:ext cx="3239547" cy="1595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333B6F-E4F5-4033-A1E2-0F28F74A7C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92644" b="298"/>
          <a:stretch/>
        </p:blipFill>
        <p:spPr>
          <a:xfrm>
            <a:off x="8349313" y="5978094"/>
            <a:ext cx="3429801" cy="504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850F36-0536-4BC7-B46B-835D3A8FF1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23804" b="52560"/>
          <a:stretch/>
        </p:blipFill>
        <p:spPr>
          <a:xfrm>
            <a:off x="121610" y="4561064"/>
            <a:ext cx="3239547" cy="1595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38DC28-71FC-49F2-9166-7FE5B9E432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48322" b="29438"/>
          <a:stretch/>
        </p:blipFill>
        <p:spPr>
          <a:xfrm>
            <a:off x="8349316" y="2017034"/>
            <a:ext cx="3429801" cy="15891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50E4163-2DC6-47B5-A9A8-3A39B61A2B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71432" b="7679"/>
          <a:stretch/>
        </p:blipFill>
        <p:spPr>
          <a:xfrm>
            <a:off x="8349314" y="4061732"/>
            <a:ext cx="3429801" cy="14926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0679A2-4C76-4E1D-A05B-2E67D8DAFD1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354112" y="2766428"/>
            <a:ext cx="1603560" cy="87115"/>
          </a:xfrm>
          <a:prstGeom prst="line">
            <a:avLst/>
          </a:prstGeom>
          <a:ln>
            <a:solidFill>
              <a:srgbClr val="E06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C235AF-8B70-4F62-B4CC-7C4003CF61E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361157" y="3682163"/>
            <a:ext cx="1560795" cy="1676498"/>
          </a:xfrm>
          <a:prstGeom prst="line">
            <a:avLst/>
          </a:prstGeom>
          <a:ln>
            <a:solidFill>
              <a:srgbClr val="E06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1F3DAE3-808B-43D7-899B-F6277B401C87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745756" y="2811627"/>
            <a:ext cx="1603560" cy="1708786"/>
          </a:xfrm>
          <a:prstGeom prst="line">
            <a:avLst/>
          </a:prstGeom>
          <a:ln>
            <a:solidFill>
              <a:srgbClr val="E06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7701D63-EC63-404B-ADE7-1CAAE5B5970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763413" y="4808035"/>
            <a:ext cx="1585901" cy="571003"/>
          </a:xfrm>
          <a:prstGeom prst="line">
            <a:avLst/>
          </a:prstGeom>
          <a:ln>
            <a:solidFill>
              <a:srgbClr val="E06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4B7A23-FBC3-4D88-92E3-7775EE5E265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754584" y="5851721"/>
            <a:ext cx="1594729" cy="378557"/>
          </a:xfrm>
          <a:prstGeom prst="line">
            <a:avLst/>
          </a:prstGeom>
          <a:ln>
            <a:solidFill>
              <a:srgbClr val="E06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3">
            <a:extLst>
              <a:ext uri="{FF2B5EF4-FFF2-40B4-BE49-F238E27FC236}">
                <a16:creationId xmlns:a16="http://schemas.microsoft.com/office/drawing/2014/main" id="{6C1E46E6-F16A-42E4-9B5E-4C40D65709AA}"/>
              </a:ext>
            </a:extLst>
          </p:cNvPr>
          <p:cNvSpPr txBox="1"/>
          <p:nvPr/>
        </p:nvSpPr>
        <p:spPr>
          <a:xfrm>
            <a:off x="10867993" y="646846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회사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정보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C3102E85-FEEB-4D25-B7B7-05B845E22C69}"/>
              </a:ext>
            </a:extLst>
          </p:cNvPr>
          <p:cNvSpPr txBox="1"/>
          <p:nvPr/>
        </p:nvSpPr>
        <p:spPr>
          <a:xfrm>
            <a:off x="5241857" y="6149499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초기 </a:t>
            </a:r>
            <a:r>
              <a:rPr lang="ko-KR" altLang="en-US" sz="14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메인화면</a:t>
            </a: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F0A290-CF06-4797-80B4-8247F3F93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64" y="5933101"/>
            <a:ext cx="154985" cy="899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30C0CC-76E6-482A-9A4D-F0B2A8687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65" y="6151316"/>
            <a:ext cx="360764" cy="2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1-1.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회원가입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Designer | Manufacturer | Consumer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4D3F8C-DD23-4EFC-A819-7DFD28EE7AFC}"/>
              </a:ext>
            </a:extLst>
          </p:cNvPr>
          <p:cNvGrpSpPr/>
          <p:nvPr/>
        </p:nvGrpSpPr>
        <p:grpSpPr>
          <a:xfrm>
            <a:off x="1189702" y="2016694"/>
            <a:ext cx="10064363" cy="4635949"/>
            <a:chOff x="108154" y="1977287"/>
            <a:chExt cx="10064363" cy="463594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BEC9E22-C898-4327-9FC3-F5E13379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6920" t="4800" r="25832" b="81586"/>
            <a:stretch/>
          </p:blipFill>
          <p:spPr>
            <a:xfrm>
              <a:off x="108154" y="1977287"/>
              <a:ext cx="2717361" cy="16311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79DFC92-D328-4F33-9D31-B34A12E0A24A}"/>
                </a:ext>
              </a:extLst>
            </p:cNvPr>
            <p:cNvGrpSpPr/>
            <p:nvPr/>
          </p:nvGrpSpPr>
          <p:grpSpPr>
            <a:xfrm>
              <a:off x="2117980" y="2055946"/>
              <a:ext cx="8054537" cy="4557290"/>
              <a:chOff x="2117980" y="2055946"/>
              <a:chExt cx="8054537" cy="4557290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3BAEB09-27FB-4EA2-9761-F110B021CECC}"/>
                  </a:ext>
                </a:extLst>
              </p:cNvPr>
              <p:cNvGrpSpPr/>
              <p:nvPr/>
            </p:nvGrpSpPr>
            <p:grpSpPr>
              <a:xfrm>
                <a:off x="3988637" y="2055946"/>
                <a:ext cx="6183880" cy="4557290"/>
                <a:chOff x="6722668" y="2078962"/>
                <a:chExt cx="4734046" cy="3320662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5546D436-AF6B-4BF1-9F3C-A5D839A9D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722668" y="2078962"/>
                  <a:ext cx="4734046" cy="2991985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14" name="사다리꼴 13">
                  <a:extLst>
                    <a:ext uri="{FF2B5EF4-FFF2-40B4-BE49-F238E27FC236}">
                      <a16:creationId xmlns:a16="http://schemas.microsoft.com/office/drawing/2014/main" id="{A12944F9-F43D-46CD-9C91-FC7C1FDBFDB7}"/>
                    </a:ext>
                  </a:extLst>
                </p:cNvPr>
                <p:cNvSpPr/>
                <p:nvPr/>
              </p:nvSpPr>
              <p:spPr>
                <a:xfrm>
                  <a:off x="8198381" y="5150242"/>
                  <a:ext cx="1782619" cy="249382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E7C4F131-07E8-4B42-BF6B-4D593D4A24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7980" y="2681710"/>
                <a:ext cx="1755930" cy="603128"/>
              </a:xfrm>
              <a:prstGeom prst="bentConnector3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31C85A2-8D31-4BE7-B8DD-E723C8D8814F}"/>
                  </a:ext>
                </a:extLst>
              </p:cNvPr>
              <p:cNvSpPr/>
              <p:nvPr/>
            </p:nvSpPr>
            <p:spPr>
              <a:xfrm>
                <a:off x="4596424" y="5304350"/>
                <a:ext cx="15827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디자이너 계정 생성</a:t>
                </a:r>
                <a:endPara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button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312CAA2-24D0-4F2A-A4B9-4379CF52D639}"/>
                  </a:ext>
                </a:extLst>
              </p:cNvPr>
              <p:cNvSpPr/>
              <p:nvPr/>
            </p:nvSpPr>
            <p:spPr>
              <a:xfrm>
                <a:off x="6340037" y="5313586"/>
                <a:ext cx="15827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제조사 계정 생성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button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E36AAA8-FFFF-4FA7-95C1-DE174DC9155E}"/>
                  </a:ext>
                </a:extLst>
              </p:cNvPr>
              <p:cNvSpPr/>
              <p:nvPr/>
            </p:nvSpPr>
            <p:spPr>
              <a:xfrm>
                <a:off x="8007201" y="5304350"/>
                <a:ext cx="15827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구매자 계정 생성</a:t>
                </a:r>
                <a:endPara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button</a:t>
                </a:r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F2B39B-1921-4C42-B416-0FC7BBE994A3}"/>
              </a:ext>
            </a:extLst>
          </p:cNvPr>
          <p:cNvSpPr/>
          <p:nvPr/>
        </p:nvSpPr>
        <p:spPr>
          <a:xfrm>
            <a:off x="190682" y="5956447"/>
            <a:ext cx="4684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디자이너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제조사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고객 중 하나의 계정으로 회원가입</a:t>
            </a:r>
            <a:endParaRPr lang="en-US" altLang="ko-KR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r"/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highlight>
                  <a:srgbClr val="FFB84C"/>
                </a:highlight>
                <a:latin typeface="Arial" panose="020B0604020202020204" pitchFamily="34" charset="0"/>
              </a:rPr>
              <a:t>*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highlight>
                  <a:srgbClr val="FFB84C"/>
                </a:highlight>
                <a:latin typeface="Arial" panose="020B0604020202020204" pitchFamily="34" charset="0"/>
              </a:rPr>
              <a:t>회원 가입시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highlight>
                  <a:srgbClr val="FFB84C"/>
                </a:highlight>
                <a:latin typeface="Arial" panose="020B0604020202020204" pitchFamily="34" charset="0"/>
              </a:rPr>
              <a:t>Customer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highlight>
                  <a:srgbClr val="FFB84C"/>
                </a:highlight>
                <a:latin typeface="Arial" panose="020B0604020202020204" pitchFamily="34" charset="0"/>
              </a:rPr>
              <a:t> 계정은 기본값으로 생성된다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B84C"/>
                </a:highlight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DBD4CB-AFF6-4EC3-A263-395FE72B9E9F}"/>
              </a:ext>
            </a:extLst>
          </p:cNvPr>
          <p:cNvSpPr/>
          <p:nvPr/>
        </p:nvSpPr>
        <p:spPr>
          <a:xfrm>
            <a:off x="848767" y="4687378"/>
            <a:ext cx="3546254" cy="10241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|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디자이너 계정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|  Manufacturer + consumer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|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제조사 계정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|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  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Designer + consumer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|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구매자 계정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|    Consumer only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A05959E-DCB5-4B1B-A3F1-9E3F50DF2A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21277" r="17045" b="20502"/>
          <a:stretch/>
        </p:blipFill>
        <p:spPr>
          <a:xfrm>
            <a:off x="2790730" y="3136985"/>
            <a:ext cx="588142" cy="6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70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1-2.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각 계정 로그인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–&gt;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각 메인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6CED1A6-E7E4-4647-87B2-ED6B87864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0743" t="39561" r="67762" b="22829"/>
          <a:stretch/>
        </p:blipFill>
        <p:spPr>
          <a:xfrm>
            <a:off x="450978" y="2124673"/>
            <a:ext cx="557739" cy="7113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94CA8BD-E2CF-48E6-B954-6299CCE1E9A5}"/>
              </a:ext>
            </a:extLst>
          </p:cNvPr>
          <p:cNvGrpSpPr/>
          <p:nvPr/>
        </p:nvGrpSpPr>
        <p:grpSpPr>
          <a:xfrm>
            <a:off x="450978" y="4970014"/>
            <a:ext cx="2833043" cy="1784753"/>
            <a:chOff x="4252714" y="4903093"/>
            <a:chExt cx="2433157" cy="152072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C169D81-0E40-4D16-885F-AB8B5D28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714" y="4903093"/>
              <a:ext cx="2433157" cy="1520723"/>
            </a:xfrm>
            <a:prstGeom prst="rect">
              <a:avLst/>
            </a:prstGeom>
            <a:ln>
              <a:solidFill>
                <a:srgbClr val="E0604B"/>
              </a:solidFill>
            </a:ln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91F4D46-BA37-4BFA-B1F3-C4F631EC03C6}"/>
                </a:ext>
              </a:extLst>
            </p:cNvPr>
            <p:cNvGrpSpPr/>
            <p:nvPr/>
          </p:nvGrpSpPr>
          <p:grpSpPr>
            <a:xfrm>
              <a:off x="6256753" y="4979724"/>
              <a:ext cx="378691" cy="165326"/>
              <a:chOff x="6169892" y="2275307"/>
              <a:chExt cx="618836" cy="332509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AF9B72FF-3818-419C-B65B-67795C8D0F08}"/>
                  </a:ext>
                </a:extLst>
              </p:cNvPr>
              <p:cNvSpPr/>
              <p:nvPr/>
            </p:nvSpPr>
            <p:spPr>
              <a:xfrm>
                <a:off x="6169892" y="2275307"/>
                <a:ext cx="618836" cy="332509"/>
              </a:xfrm>
              <a:prstGeom prst="roundRect">
                <a:avLst>
                  <a:gd name="adj" fmla="val 49578"/>
                </a:avLst>
              </a:prstGeom>
              <a:solidFill>
                <a:srgbClr val="E060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D63AE98-EF8F-464F-8037-CCBAAFEEFE99}"/>
                  </a:ext>
                </a:extLst>
              </p:cNvPr>
              <p:cNvSpPr/>
              <p:nvPr/>
            </p:nvSpPr>
            <p:spPr>
              <a:xfrm>
                <a:off x="6261746" y="2321606"/>
                <a:ext cx="225791" cy="2399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2EA828-C849-4E8C-B4DA-0ED2B6506A3F}"/>
              </a:ext>
            </a:extLst>
          </p:cNvPr>
          <p:cNvSpPr/>
          <p:nvPr/>
        </p:nvSpPr>
        <p:spPr>
          <a:xfrm>
            <a:off x="4585054" y="5660260"/>
            <a:ext cx="4163002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: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구매자 계정은 </a:t>
            </a:r>
            <a:r>
              <a:rPr lang="en-US" altLang="ko-KR" sz="1400" dirty="0">
                <a:solidFill>
                  <a:srgbClr val="E0604B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default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로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모두 생성된다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: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모든 계정에서 상품 구매 가능 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B87950B-6133-424F-BE60-21C60737F5B2}"/>
              </a:ext>
            </a:extLst>
          </p:cNvPr>
          <p:cNvSpPr/>
          <p:nvPr/>
        </p:nvSpPr>
        <p:spPr>
          <a:xfrm>
            <a:off x="1059959" y="2309074"/>
            <a:ext cx="2322338" cy="377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디자이너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계정으로 로그인 시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84B6C81-329A-4D06-8CB6-C279E0A29569}"/>
              </a:ext>
            </a:extLst>
          </p:cNvPr>
          <p:cNvSpPr/>
          <p:nvPr/>
        </p:nvSpPr>
        <p:spPr>
          <a:xfrm>
            <a:off x="9634895" y="2271509"/>
            <a:ext cx="2167553" cy="377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제조사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계정으로 로그인 시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2FB556-63B8-4493-A906-56E19B6024A4}"/>
              </a:ext>
            </a:extLst>
          </p:cNvPr>
          <p:cNvSpPr/>
          <p:nvPr/>
        </p:nvSpPr>
        <p:spPr>
          <a:xfrm>
            <a:off x="5239969" y="2261838"/>
            <a:ext cx="2203164" cy="377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구매자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계정으로 로그인 시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EE069AA-52D2-4D11-9D8D-4F4AE58E25E3}"/>
              </a:ext>
            </a:extLst>
          </p:cNvPr>
          <p:cNvGrpSpPr/>
          <p:nvPr/>
        </p:nvGrpSpPr>
        <p:grpSpPr>
          <a:xfrm>
            <a:off x="456042" y="2941141"/>
            <a:ext cx="2822914" cy="1784753"/>
            <a:chOff x="391985" y="3670783"/>
            <a:chExt cx="2822914" cy="178475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6D35BE-EFE6-4224-9674-0DB177F3564D}"/>
                </a:ext>
              </a:extLst>
            </p:cNvPr>
            <p:cNvGrpSpPr/>
            <p:nvPr/>
          </p:nvGrpSpPr>
          <p:grpSpPr>
            <a:xfrm>
              <a:off x="391985" y="3670783"/>
              <a:ext cx="2822914" cy="1784753"/>
              <a:chOff x="4252714" y="3181445"/>
              <a:chExt cx="2433157" cy="1520723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36DE809-627F-45E0-B083-D834AAAEE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2714" y="3181445"/>
                <a:ext cx="2433157" cy="15207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68F17B3-202F-47EC-AF1C-2C34FA602F24}"/>
                  </a:ext>
                </a:extLst>
              </p:cNvPr>
              <p:cNvGrpSpPr/>
              <p:nvPr/>
            </p:nvGrpSpPr>
            <p:grpSpPr>
              <a:xfrm>
                <a:off x="6232872" y="3214472"/>
                <a:ext cx="378691" cy="165326"/>
                <a:chOff x="6169892" y="2275307"/>
                <a:chExt cx="618836" cy="332509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2B021724-8310-4FCD-801D-6B62D7695E91}"/>
                    </a:ext>
                  </a:extLst>
                </p:cNvPr>
                <p:cNvSpPr/>
                <p:nvPr/>
              </p:nvSpPr>
              <p:spPr>
                <a:xfrm>
                  <a:off x="6169892" y="2275307"/>
                  <a:ext cx="618836" cy="332509"/>
                </a:xfrm>
                <a:prstGeom prst="roundRect">
                  <a:avLst>
                    <a:gd name="adj" fmla="val 49578"/>
                  </a:avLst>
                </a:prstGeom>
                <a:solidFill>
                  <a:srgbClr val="BDD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D0092F7-046A-4994-BDAA-481A5258246E}"/>
                    </a:ext>
                  </a:extLst>
                </p:cNvPr>
                <p:cNvSpPr/>
                <p:nvPr/>
              </p:nvSpPr>
              <p:spPr>
                <a:xfrm>
                  <a:off x="6518336" y="2321605"/>
                  <a:ext cx="225791" cy="23991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8E1CDE4-70E9-4126-AFBA-3B714C9D8A34}"/>
                </a:ext>
              </a:extLst>
            </p:cNvPr>
            <p:cNvGrpSpPr/>
            <p:nvPr/>
          </p:nvGrpSpPr>
          <p:grpSpPr>
            <a:xfrm>
              <a:off x="457132" y="4221086"/>
              <a:ext cx="2674455" cy="845176"/>
              <a:chOff x="457132" y="4230918"/>
              <a:chExt cx="2674455" cy="84517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C0DD213-4BBC-4C42-A39D-8892AB6AC8D1}"/>
                  </a:ext>
                </a:extLst>
              </p:cNvPr>
              <p:cNvSpPr/>
              <p:nvPr/>
            </p:nvSpPr>
            <p:spPr>
              <a:xfrm>
                <a:off x="457132" y="4230918"/>
                <a:ext cx="2674455" cy="845176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4AC6887-09DC-48B6-BE6C-52CA072DD7D8}"/>
                  </a:ext>
                </a:extLst>
              </p:cNvPr>
              <p:cNvSpPr/>
              <p:nvPr/>
            </p:nvSpPr>
            <p:spPr>
              <a:xfrm>
                <a:off x="1103972" y="4370224"/>
                <a:ext cx="13989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Contact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 가능한</a:t>
                </a:r>
                <a:endPara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sz="1400" dirty="0">
                    <a:highlight>
                      <a:srgbClr val="FFFF00"/>
                    </a:highlight>
                    <a:latin typeface="a고딕12" panose="02020600000000000000" pitchFamily="18" charset="-127"/>
                    <a:ea typeface="a고딕12" panose="02020600000000000000" pitchFamily="18" charset="-127"/>
                  </a:rPr>
                  <a:t>제조사 리스트</a:t>
                </a:r>
                <a:endParaRPr lang="en-US" altLang="ko-KR" sz="1400" dirty="0"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0E420BC-E13D-48FD-B2BA-772267399180}"/>
              </a:ext>
            </a:extLst>
          </p:cNvPr>
          <p:cNvGrpSpPr/>
          <p:nvPr/>
        </p:nvGrpSpPr>
        <p:grpSpPr>
          <a:xfrm>
            <a:off x="534849" y="5530161"/>
            <a:ext cx="2690457" cy="928512"/>
            <a:chOff x="475855" y="5108494"/>
            <a:chExt cx="2690457" cy="92851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4A5020D-3D24-4E7C-8E57-E80D58F6FD71}"/>
                </a:ext>
              </a:extLst>
            </p:cNvPr>
            <p:cNvSpPr/>
            <p:nvPr/>
          </p:nvSpPr>
          <p:spPr>
            <a:xfrm>
              <a:off x="475855" y="5108494"/>
              <a:ext cx="2690457" cy="9285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537E8C7-4756-4FEC-8383-80E4AA25601E}"/>
                </a:ext>
              </a:extLst>
            </p:cNvPr>
            <p:cNvSpPr/>
            <p:nvPr/>
          </p:nvSpPr>
          <p:spPr>
            <a:xfrm>
              <a:off x="1241477" y="5296468"/>
              <a:ext cx="13989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구매 가능한 </a:t>
              </a:r>
              <a:endParaRPr lang="en-US" altLang="ko-KR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just"/>
              <a:r>
                <a: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Product </a:t>
              </a:r>
              <a:r>
                <a:rPr lang="ko-KR" altLang="en-US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리스트</a:t>
              </a:r>
              <a:endParaRPr lang="en-US" altLang="ko-KR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77D47B4-4DD7-4E6E-BD92-3214912556BD}"/>
              </a:ext>
            </a:extLst>
          </p:cNvPr>
          <p:cNvGrpSpPr/>
          <p:nvPr/>
        </p:nvGrpSpPr>
        <p:grpSpPr>
          <a:xfrm>
            <a:off x="4509238" y="3239674"/>
            <a:ext cx="3335279" cy="2084549"/>
            <a:chOff x="4145159" y="4271957"/>
            <a:chExt cx="3335279" cy="208454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CFEF500-D9DA-4000-ADEE-F056C43C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159" y="4271957"/>
              <a:ext cx="3335279" cy="2084549"/>
            </a:xfrm>
            <a:prstGeom prst="rect">
              <a:avLst/>
            </a:prstGeom>
            <a:ln>
              <a:solidFill>
                <a:srgbClr val="E0604B"/>
              </a:solidFill>
            </a:ln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557AC51-FDF5-4BB3-8629-2730DA080A09}"/>
                </a:ext>
              </a:extLst>
            </p:cNvPr>
            <p:cNvGrpSpPr/>
            <p:nvPr/>
          </p:nvGrpSpPr>
          <p:grpSpPr>
            <a:xfrm>
              <a:off x="4191737" y="4964872"/>
              <a:ext cx="3262396" cy="1190984"/>
              <a:chOff x="475855" y="5108494"/>
              <a:chExt cx="2690457" cy="928512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580F0F6-FEE3-443B-852B-3AEFBA77CA6A}"/>
                  </a:ext>
                </a:extLst>
              </p:cNvPr>
              <p:cNvSpPr/>
              <p:nvPr/>
            </p:nvSpPr>
            <p:spPr>
              <a:xfrm>
                <a:off x="475855" y="5108494"/>
                <a:ext cx="2690457" cy="928512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E95956A-0331-40B8-B8B5-77115DC9DA30}"/>
                  </a:ext>
                </a:extLst>
              </p:cNvPr>
              <p:cNvSpPr/>
              <p:nvPr/>
            </p:nvSpPr>
            <p:spPr>
              <a:xfrm>
                <a:off x="1346807" y="5309358"/>
                <a:ext cx="13989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구매 가능한 </a:t>
                </a:r>
                <a:endPara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just"/>
                <a:r>
                  <a:rPr lang="en-US" altLang="ko-KR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Product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리스트</a:t>
                </a:r>
                <a:endPara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</p:grpSp>
      </p:grpSp>
      <p:pic>
        <p:nvPicPr>
          <p:cNvPr id="93" name="그림 92">
            <a:extLst>
              <a:ext uri="{FF2B5EF4-FFF2-40B4-BE49-F238E27FC236}">
                <a16:creationId xmlns:a16="http://schemas.microsoft.com/office/drawing/2014/main" id="{17A4260A-FA90-497E-AD08-5858EEC987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38823" t="39920" r="39316" b="22529"/>
          <a:stretch/>
        </p:blipFill>
        <p:spPr>
          <a:xfrm flipH="1">
            <a:off x="9026237" y="2158032"/>
            <a:ext cx="511760" cy="640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BD0733D-0B63-417E-BDBA-37952E8E35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66702" t="43592" r="12740" b="25276"/>
          <a:stretch/>
        </p:blipFill>
        <p:spPr>
          <a:xfrm>
            <a:off x="4555557" y="2153936"/>
            <a:ext cx="580461" cy="6408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339AEAF-2F11-4552-BE15-3968876CE139}"/>
              </a:ext>
            </a:extLst>
          </p:cNvPr>
          <p:cNvCxnSpPr>
            <a:cxnSpLocks/>
          </p:cNvCxnSpPr>
          <p:nvPr/>
        </p:nvCxnSpPr>
        <p:spPr>
          <a:xfrm>
            <a:off x="1803994" y="4663491"/>
            <a:ext cx="0" cy="425090"/>
          </a:xfrm>
          <a:prstGeom prst="straightConnector1">
            <a:avLst/>
          </a:prstGeom>
          <a:solidFill>
            <a:srgbClr val="BDD971"/>
          </a:solidFill>
          <a:ln w="285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4D1130C-FD07-4224-AC65-E9B946ECD9B5}"/>
              </a:ext>
            </a:extLst>
          </p:cNvPr>
          <p:cNvSpPr/>
          <p:nvPr/>
        </p:nvSpPr>
        <p:spPr>
          <a:xfrm>
            <a:off x="1834149" y="4709251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페이지 전환 가능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2C79FF-B18C-459C-A7B6-63D199650CC0}"/>
              </a:ext>
            </a:extLst>
          </p:cNvPr>
          <p:cNvSpPr/>
          <p:nvPr/>
        </p:nvSpPr>
        <p:spPr>
          <a:xfrm>
            <a:off x="501975" y="2964291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BDD97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Designer</a:t>
            </a:r>
            <a:endParaRPr lang="ko-KR" altLang="en-US" sz="1400" dirty="0">
              <a:solidFill>
                <a:srgbClr val="BDD97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291401-7B20-4868-8658-DCD0E9BCC74B}"/>
              </a:ext>
            </a:extLst>
          </p:cNvPr>
          <p:cNvSpPr/>
          <p:nvPr/>
        </p:nvSpPr>
        <p:spPr>
          <a:xfrm>
            <a:off x="517236" y="4930281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E0604B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consumer</a:t>
            </a:r>
            <a:endParaRPr lang="ko-KR" altLang="en-US" sz="1400" dirty="0">
              <a:solidFill>
                <a:srgbClr val="E0604B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C9EB7FC-5EE2-4CEC-8C26-92349DB27A2D}"/>
              </a:ext>
            </a:extLst>
          </p:cNvPr>
          <p:cNvSpPr/>
          <p:nvPr/>
        </p:nvSpPr>
        <p:spPr>
          <a:xfrm>
            <a:off x="4504173" y="3188930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E0604B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consumer</a:t>
            </a:r>
            <a:endParaRPr lang="ko-KR" altLang="en-US" sz="1400" dirty="0">
              <a:solidFill>
                <a:srgbClr val="E0604B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AC4CE8-3371-4AFA-89D8-238C0A302A9D}"/>
              </a:ext>
            </a:extLst>
          </p:cNvPr>
          <p:cNvGrpSpPr/>
          <p:nvPr/>
        </p:nvGrpSpPr>
        <p:grpSpPr>
          <a:xfrm>
            <a:off x="9024324" y="4653393"/>
            <a:ext cx="2797771" cy="2052214"/>
            <a:chOff x="9024324" y="4607093"/>
            <a:chExt cx="2797771" cy="205221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53147A8-CED8-4010-BFE3-A672609D48FE}"/>
                </a:ext>
              </a:extLst>
            </p:cNvPr>
            <p:cNvGrpSpPr/>
            <p:nvPr/>
          </p:nvGrpSpPr>
          <p:grpSpPr>
            <a:xfrm>
              <a:off x="9024324" y="4877362"/>
              <a:ext cx="2797771" cy="1781945"/>
              <a:chOff x="6915946" y="4903093"/>
              <a:chExt cx="2433157" cy="15207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A391511-12E7-47E0-B9B8-43D999C50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5946" y="4903093"/>
                <a:ext cx="2433157" cy="1520723"/>
              </a:xfrm>
              <a:prstGeom prst="rect">
                <a:avLst/>
              </a:prstGeom>
              <a:ln>
                <a:solidFill>
                  <a:srgbClr val="E0604B"/>
                </a:solidFill>
              </a:ln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B1E26D0-6EA6-4D08-A42F-61E2310B40DE}"/>
                  </a:ext>
                </a:extLst>
              </p:cNvPr>
              <p:cNvGrpSpPr/>
              <p:nvPr/>
            </p:nvGrpSpPr>
            <p:grpSpPr>
              <a:xfrm>
                <a:off x="8912208" y="4979724"/>
                <a:ext cx="378691" cy="165326"/>
                <a:chOff x="6169892" y="2275307"/>
                <a:chExt cx="618836" cy="332509"/>
              </a:xfrm>
            </p:grpSpPr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8AA6F2F3-4EE0-42A1-A0BE-B594D3278DD6}"/>
                    </a:ext>
                  </a:extLst>
                </p:cNvPr>
                <p:cNvSpPr/>
                <p:nvPr/>
              </p:nvSpPr>
              <p:spPr>
                <a:xfrm>
                  <a:off x="6169892" y="2275307"/>
                  <a:ext cx="618836" cy="332509"/>
                </a:xfrm>
                <a:prstGeom prst="roundRect">
                  <a:avLst>
                    <a:gd name="adj" fmla="val 49578"/>
                  </a:avLst>
                </a:prstGeom>
                <a:solidFill>
                  <a:srgbClr val="E060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C08063FD-798A-47C4-9171-EEC128378200}"/>
                    </a:ext>
                  </a:extLst>
                </p:cNvPr>
                <p:cNvSpPr/>
                <p:nvPr/>
              </p:nvSpPr>
              <p:spPr>
                <a:xfrm>
                  <a:off x="6261746" y="2321606"/>
                  <a:ext cx="225791" cy="23991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C7EE732-9E19-4664-9190-D28300AD02E4}"/>
                </a:ext>
              </a:extLst>
            </p:cNvPr>
            <p:cNvGrpSpPr/>
            <p:nvPr/>
          </p:nvGrpSpPr>
          <p:grpSpPr>
            <a:xfrm>
              <a:off x="9074554" y="5474984"/>
              <a:ext cx="2670018" cy="928512"/>
              <a:chOff x="527461" y="5108494"/>
              <a:chExt cx="2582866" cy="928512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346DDF5-AB5C-4A8D-9678-3E516B8CE437}"/>
                  </a:ext>
                </a:extLst>
              </p:cNvPr>
              <p:cNvSpPr/>
              <p:nvPr/>
            </p:nvSpPr>
            <p:spPr>
              <a:xfrm>
                <a:off x="527461" y="5108494"/>
                <a:ext cx="2582866" cy="928512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8E0561A-DCCD-4B60-B7B0-D05195F89933}"/>
                  </a:ext>
                </a:extLst>
              </p:cNvPr>
              <p:cNvSpPr/>
              <p:nvPr/>
            </p:nvSpPr>
            <p:spPr>
              <a:xfrm>
                <a:off x="1241477" y="5296468"/>
                <a:ext cx="13989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구매 가능한 </a:t>
                </a:r>
                <a:endPara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just"/>
                <a:r>
                  <a:rPr lang="en-US" altLang="ko-KR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Product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</a:rPr>
                  <a:t>리스트</a:t>
                </a:r>
                <a:endPara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</p:grp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FC1897C-9207-40D3-9EE5-C387A2B2C48D}"/>
                </a:ext>
              </a:extLst>
            </p:cNvPr>
            <p:cNvSpPr/>
            <p:nvPr/>
          </p:nvSpPr>
          <p:spPr>
            <a:xfrm>
              <a:off x="10413100" y="4607093"/>
              <a:ext cx="12170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페이지 전환 가능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D2BF06B-D3E3-4093-8230-E0AD24D82220}"/>
                </a:ext>
              </a:extLst>
            </p:cNvPr>
            <p:cNvSpPr/>
            <p:nvPr/>
          </p:nvSpPr>
          <p:spPr>
            <a:xfrm>
              <a:off x="9042551" y="4844552"/>
              <a:ext cx="9829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E0604B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consumer</a:t>
              </a:r>
              <a:endParaRPr lang="ko-KR" altLang="en-US" sz="1400" dirty="0">
                <a:solidFill>
                  <a:srgbClr val="E0604B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C2AB58-F11B-4BE2-93DB-5A4F413C612E}"/>
              </a:ext>
            </a:extLst>
          </p:cNvPr>
          <p:cNvGrpSpPr/>
          <p:nvPr/>
        </p:nvGrpSpPr>
        <p:grpSpPr>
          <a:xfrm>
            <a:off x="8983121" y="2855852"/>
            <a:ext cx="2823692" cy="1818519"/>
            <a:chOff x="8983121" y="2902152"/>
            <a:chExt cx="2823692" cy="181851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73C46CB-D056-4EC9-A1C9-F79E02E3FE04}"/>
                </a:ext>
              </a:extLst>
            </p:cNvPr>
            <p:cNvGrpSpPr/>
            <p:nvPr/>
          </p:nvGrpSpPr>
          <p:grpSpPr>
            <a:xfrm>
              <a:off x="9009042" y="2938726"/>
              <a:ext cx="2797771" cy="1781945"/>
              <a:chOff x="6915946" y="3181445"/>
              <a:chExt cx="2433157" cy="152072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3C6BEB2-9321-4E91-A811-E31D52F87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5946" y="3181445"/>
                <a:ext cx="2433157" cy="15207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625B70E-2ACE-40B3-836B-F25F1129CA5A}"/>
                  </a:ext>
                </a:extLst>
              </p:cNvPr>
              <p:cNvGrpSpPr/>
              <p:nvPr/>
            </p:nvGrpSpPr>
            <p:grpSpPr>
              <a:xfrm>
                <a:off x="8888327" y="3207545"/>
                <a:ext cx="378691" cy="165326"/>
                <a:chOff x="6169892" y="2275307"/>
                <a:chExt cx="618836" cy="332509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6FF7919F-FD2C-475C-B0B5-460D1F479A05}"/>
                    </a:ext>
                  </a:extLst>
                </p:cNvPr>
                <p:cNvSpPr/>
                <p:nvPr/>
              </p:nvSpPr>
              <p:spPr>
                <a:xfrm>
                  <a:off x="6169892" y="2275307"/>
                  <a:ext cx="618836" cy="332509"/>
                </a:xfrm>
                <a:prstGeom prst="roundRect">
                  <a:avLst>
                    <a:gd name="adj" fmla="val 49578"/>
                  </a:avLst>
                </a:prstGeom>
                <a:solidFill>
                  <a:srgbClr val="BDD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D65C9D7-07ED-4EE7-AB2C-BDFE2B8E8A36}"/>
                    </a:ext>
                  </a:extLst>
                </p:cNvPr>
                <p:cNvSpPr/>
                <p:nvPr/>
              </p:nvSpPr>
              <p:spPr>
                <a:xfrm>
                  <a:off x="6518336" y="2321605"/>
                  <a:ext cx="225791" cy="23991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0B901E1-5F46-434A-B43A-1D58DEE094F7}"/>
                </a:ext>
              </a:extLst>
            </p:cNvPr>
            <p:cNvSpPr/>
            <p:nvPr/>
          </p:nvSpPr>
          <p:spPr>
            <a:xfrm>
              <a:off x="9022331" y="3560663"/>
              <a:ext cx="2764697" cy="845176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675C6E-F418-42BF-B9C8-84FD4A769CEA}"/>
                </a:ext>
              </a:extLst>
            </p:cNvPr>
            <p:cNvSpPr/>
            <p:nvPr/>
          </p:nvSpPr>
          <p:spPr>
            <a:xfrm>
              <a:off x="9631950" y="3699969"/>
              <a:ext cx="14461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Contact</a:t>
              </a:r>
              <a:r>
                <a:rPr lang="ko-KR" altLang="en-US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가능한</a:t>
              </a:r>
              <a:endParaRPr lang="en-US" altLang="ko-KR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rPr>
                <a:t>디자이너 리스트</a:t>
              </a:r>
              <a:endParaRPr lang="en-US" altLang="ko-KR" sz="1400" dirty="0">
                <a:highlight>
                  <a:srgbClr val="FFFF00"/>
                </a:highlight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53F9419-64AC-43EC-B5A7-A8B787457363}"/>
                </a:ext>
              </a:extLst>
            </p:cNvPr>
            <p:cNvSpPr/>
            <p:nvPr/>
          </p:nvSpPr>
          <p:spPr>
            <a:xfrm>
              <a:off x="8983121" y="2902152"/>
              <a:ext cx="12883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BDD97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manufacturer</a:t>
              </a:r>
              <a:endParaRPr lang="ko-KR" altLang="en-US" sz="1400" dirty="0">
                <a:solidFill>
                  <a:srgbClr val="BDD971"/>
                </a:solidFill>
              </a:endParaRPr>
            </a:p>
          </p:txBody>
        </p:sp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4C13AE5-512B-410A-8CCB-92E73AF61936}"/>
              </a:ext>
            </a:extLst>
          </p:cNvPr>
          <p:cNvCxnSpPr>
            <a:cxnSpLocks/>
          </p:cNvCxnSpPr>
          <p:nvPr/>
        </p:nvCxnSpPr>
        <p:spPr>
          <a:xfrm>
            <a:off x="10412955" y="4541339"/>
            <a:ext cx="0" cy="425090"/>
          </a:xfrm>
          <a:prstGeom prst="straightConnector1">
            <a:avLst/>
          </a:prstGeom>
          <a:solidFill>
            <a:srgbClr val="BDD971"/>
          </a:solidFill>
          <a:ln w="285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95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2. Consumer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메인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8B5EA8-25DE-4C1F-9BEE-4862DAEB84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6920" t="4800" r="25832" b="81586"/>
          <a:stretch/>
        </p:blipFill>
        <p:spPr>
          <a:xfrm>
            <a:off x="108154" y="1977287"/>
            <a:ext cx="2717361" cy="16311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79CA4BA-E7B4-44CD-813A-CD997E2B3E0D}"/>
              </a:ext>
            </a:extLst>
          </p:cNvPr>
          <p:cNvGrpSpPr/>
          <p:nvPr/>
        </p:nvGrpSpPr>
        <p:grpSpPr>
          <a:xfrm>
            <a:off x="3265610" y="2173552"/>
            <a:ext cx="6593712" cy="4473735"/>
            <a:chOff x="3973975" y="2173551"/>
            <a:chExt cx="6593712" cy="447373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3D962D0-221A-4045-BB6E-6E502CE14CE1}"/>
                </a:ext>
              </a:extLst>
            </p:cNvPr>
            <p:cNvGrpSpPr/>
            <p:nvPr/>
          </p:nvGrpSpPr>
          <p:grpSpPr>
            <a:xfrm>
              <a:off x="3973975" y="2173551"/>
              <a:ext cx="6593712" cy="4473735"/>
              <a:chOff x="4967032" y="2119439"/>
              <a:chExt cx="6593712" cy="4473735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242D7A5-BD9A-4398-BC2A-31E59A2A624F}"/>
                  </a:ext>
                </a:extLst>
              </p:cNvPr>
              <p:cNvGrpSpPr/>
              <p:nvPr/>
            </p:nvGrpSpPr>
            <p:grpSpPr>
              <a:xfrm>
                <a:off x="4967032" y="2119439"/>
                <a:ext cx="6593712" cy="4473735"/>
                <a:chOff x="316374" y="2084008"/>
                <a:chExt cx="6593712" cy="4473735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9A391511-12E7-47E0-B9B8-43D999C50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374" y="2084008"/>
                  <a:ext cx="6593712" cy="412107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19" name="사다리꼴 18">
                  <a:extLst>
                    <a:ext uri="{FF2B5EF4-FFF2-40B4-BE49-F238E27FC236}">
                      <a16:creationId xmlns:a16="http://schemas.microsoft.com/office/drawing/2014/main" id="{471E9DFB-9743-40B7-89B5-33529B9080C7}"/>
                    </a:ext>
                  </a:extLst>
                </p:cNvPr>
                <p:cNvSpPr/>
                <p:nvPr/>
              </p:nvSpPr>
              <p:spPr>
                <a:xfrm>
                  <a:off x="2721920" y="6308361"/>
                  <a:ext cx="1782619" cy="249382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D7321AB-CE3B-4B38-9839-62D8925851FB}"/>
                  </a:ext>
                </a:extLst>
              </p:cNvPr>
              <p:cNvSpPr/>
              <p:nvPr/>
            </p:nvSpPr>
            <p:spPr>
              <a:xfrm>
                <a:off x="5209307" y="3491346"/>
                <a:ext cx="1860087" cy="1877067"/>
              </a:xfrm>
              <a:prstGeom prst="rect">
                <a:avLst/>
              </a:prstGeom>
              <a:solidFill>
                <a:srgbClr val="E0604B">
                  <a:alpha val="5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제품 사진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AED572A-8810-4B0A-963C-7DF71EF93E1E}"/>
                  </a:ext>
                </a:extLst>
              </p:cNvPr>
              <p:cNvSpPr/>
              <p:nvPr/>
            </p:nvSpPr>
            <p:spPr>
              <a:xfrm>
                <a:off x="5225645" y="5405259"/>
                <a:ext cx="1843749" cy="414430"/>
              </a:xfrm>
              <a:prstGeom prst="rect">
                <a:avLst/>
              </a:prstGeom>
              <a:solidFill>
                <a:srgbClr val="E0604B">
                  <a:alpha val="5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200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제품 이름</a:t>
                </a:r>
                <a:endParaRPr lang="en-US" altLang="ko-KR" sz="1200" b="1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r"/>
                <a:r>
                  <a:rPr lang="en-US" altLang="ko-KR" sz="1200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Price</a:t>
                </a:r>
                <a:endParaRPr lang="ko-KR" altLang="en-US" sz="1200" b="1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4F781BF-7D49-46A9-A3D0-F839589C952A}"/>
                </a:ext>
              </a:extLst>
            </p:cNvPr>
            <p:cNvSpPr/>
            <p:nvPr/>
          </p:nvSpPr>
          <p:spPr>
            <a:xfrm>
              <a:off x="4862621" y="2840005"/>
              <a:ext cx="4438695" cy="307777"/>
            </a:xfrm>
            <a:prstGeom prst="rect">
              <a:avLst/>
            </a:prstGeom>
            <a:solidFill>
              <a:srgbClr val="E0604B">
                <a:alpha val="49000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상품 검색 창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D0DB86-7537-4DFE-B50C-849910E8E03B}"/>
              </a:ext>
            </a:extLst>
          </p:cNvPr>
          <p:cNvSpPr/>
          <p:nvPr/>
        </p:nvSpPr>
        <p:spPr>
          <a:xfrm>
            <a:off x="195685" y="4874596"/>
            <a:ext cx="32090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rgbClr val="000000"/>
                </a:solidFill>
                <a:highlight>
                  <a:srgbClr val="FFB84C"/>
                </a:highlight>
                <a:latin typeface="a옛날사진관4" panose="02020600000000000000" pitchFamily="18" charset="-127"/>
                <a:ea typeface="a옛날사진관4" panose="02020600000000000000" pitchFamily="18" charset="-127"/>
              </a:rPr>
              <a:t>구매자 계정 메인 페이지</a:t>
            </a:r>
            <a:endParaRPr lang="en-US" altLang="ko-KR" dirty="0">
              <a:solidFill>
                <a:srgbClr val="000000"/>
              </a:solidFill>
              <a:highlight>
                <a:srgbClr val="FFB84C"/>
              </a:highligh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구매 가능한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Products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리스트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나열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  (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제품 사진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+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제품 이름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가격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algn="just"/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관심 상품 검색 기능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F84DAD-26B3-4EC3-B564-DEA8D8016296}"/>
              </a:ext>
            </a:extLst>
          </p:cNvPr>
          <p:cNvSpPr/>
          <p:nvPr/>
        </p:nvSpPr>
        <p:spPr>
          <a:xfrm>
            <a:off x="9988219" y="3131384"/>
            <a:ext cx="2470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계정 아이콘 클릭 시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just"/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장바구니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구매이력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개인정보 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페이지로 이동 가능한 탭 생성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14E5B32-FAE1-4777-BD61-D50127E6AA05}"/>
              </a:ext>
            </a:extLst>
          </p:cNvPr>
          <p:cNvCxnSpPr>
            <a:cxnSpLocks/>
          </p:cNvCxnSpPr>
          <p:nvPr/>
        </p:nvCxnSpPr>
        <p:spPr>
          <a:xfrm flipV="1">
            <a:off x="2117980" y="2413854"/>
            <a:ext cx="1755930" cy="603128"/>
          </a:xfrm>
          <a:prstGeom prst="bentConnector3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EF4FB7-2D13-4DDB-A231-C254AD98C64C}"/>
              </a:ext>
            </a:extLst>
          </p:cNvPr>
          <p:cNvSpPr/>
          <p:nvPr/>
        </p:nvSpPr>
        <p:spPr>
          <a:xfrm>
            <a:off x="7193159" y="2284699"/>
            <a:ext cx="1002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HOME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버튼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640BBD-CF44-4A41-A70D-22C670272E8C}"/>
              </a:ext>
            </a:extLst>
          </p:cNvPr>
          <p:cNvSpPr/>
          <p:nvPr/>
        </p:nvSpPr>
        <p:spPr>
          <a:xfrm>
            <a:off x="8281157" y="2235642"/>
            <a:ext cx="1120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My page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버튼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CEE2C9B2-887C-4E78-AA58-4597D44D03E2}"/>
              </a:ext>
            </a:extLst>
          </p:cNvPr>
          <p:cNvCxnSpPr>
            <a:cxnSpLocks/>
          </p:cNvCxnSpPr>
          <p:nvPr/>
        </p:nvCxnSpPr>
        <p:spPr>
          <a:xfrm>
            <a:off x="7193159" y="2537051"/>
            <a:ext cx="1470911" cy="432878"/>
          </a:xfrm>
          <a:prstGeom prst="bentConnector3">
            <a:avLst>
              <a:gd name="adj1" fmla="val 63369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46F1C430-96DD-440F-9A2F-F7A33F47A5FF}"/>
              </a:ext>
            </a:extLst>
          </p:cNvPr>
          <p:cNvCxnSpPr>
            <a:cxnSpLocks/>
          </p:cNvCxnSpPr>
          <p:nvPr/>
        </p:nvCxnSpPr>
        <p:spPr>
          <a:xfrm>
            <a:off x="8418011" y="2493382"/>
            <a:ext cx="902967" cy="299480"/>
          </a:xfrm>
          <a:prstGeom prst="bentConnector3">
            <a:avLst>
              <a:gd name="adj1" fmla="val 97911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00DB0B13-0CEC-40BF-8463-DE496390B667}"/>
              </a:ext>
            </a:extLst>
          </p:cNvPr>
          <p:cNvCxnSpPr>
            <a:cxnSpLocks/>
          </p:cNvCxnSpPr>
          <p:nvPr/>
        </p:nvCxnSpPr>
        <p:spPr>
          <a:xfrm rot="10800000">
            <a:off x="9746127" y="2969932"/>
            <a:ext cx="2032918" cy="459069"/>
          </a:xfrm>
          <a:prstGeom prst="bentConnector3">
            <a:avLst>
              <a:gd name="adj1" fmla="val 88209"/>
            </a:avLst>
          </a:prstGeom>
          <a:ln w="12700">
            <a:solidFill>
              <a:srgbClr val="E060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39E0FA79-E534-440E-BF69-B23D222B33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21277" r="17045" b="20502"/>
          <a:stretch/>
        </p:blipFill>
        <p:spPr>
          <a:xfrm>
            <a:off x="1672555" y="2812930"/>
            <a:ext cx="588142" cy="6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8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2. Consumer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상세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E93D69-F87E-4E43-B04F-A2C4F940EF51}"/>
              </a:ext>
            </a:extLst>
          </p:cNvPr>
          <p:cNvGrpSpPr/>
          <p:nvPr/>
        </p:nvGrpSpPr>
        <p:grpSpPr>
          <a:xfrm>
            <a:off x="150461" y="2050292"/>
            <a:ext cx="2425592" cy="1636805"/>
            <a:chOff x="190682" y="2084010"/>
            <a:chExt cx="2242099" cy="168442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368286A-A48F-47FE-A17D-91A2B3A8A6B3}"/>
                </a:ext>
              </a:extLst>
            </p:cNvPr>
            <p:cNvGrpSpPr/>
            <p:nvPr/>
          </p:nvGrpSpPr>
          <p:grpSpPr>
            <a:xfrm>
              <a:off x="190682" y="2084010"/>
              <a:ext cx="2242099" cy="1684429"/>
              <a:chOff x="316374" y="2084008"/>
              <a:chExt cx="6593712" cy="4523339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01223ED-E4E5-416D-BC44-F23918B86E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4"/>
              <a:stretch/>
            </p:blipFill>
            <p:spPr>
              <a:xfrm>
                <a:off x="316374" y="2084008"/>
                <a:ext cx="6593712" cy="409695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A3D6450D-9423-4E28-83E6-2BDF8DC024A5}"/>
                  </a:ext>
                </a:extLst>
              </p:cNvPr>
              <p:cNvSpPr/>
              <p:nvPr/>
            </p:nvSpPr>
            <p:spPr>
              <a:xfrm>
                <a:off x="2721920" y="6357966"/>
                <a:ext cx="1782620" cy="249381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8B29724-33E9-46DC-805B-1E0E98AA3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4" t="29559" r="57613" b="23034"/>
            <a:stretch/>
          </p:blipFill>
          <p:spPr>
            <a:xfrm>
              <a:off x="261895" y="2606490"/>
              <a:ext cx="640492" cy="683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D04A36A-B4AE-4C83-8C6A-1359F9EDB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6" t="21277" r="17045" b="20502"/>
            <a:stretch/>
          </p:blipFill>
          <p:spPr>
            <a:xfrm>
              <a:off x="582141" y="2897803"/>
              <a:ext cx="588142" cy="619463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ABA5D0-CCF3-46CD-BF21-B2321B86E6EB}"/>
              </a:ext>
            </a:extLst>
          </p:cNvPr>
          <p:cNvGrpSpPr/>
          <p:nvPr/>
        </p:nvGrpSpPr>
        <p:grpSpPr>
          <a:xfrm>
            <a:off x="3009504" y="2139073"/>
            <a:ext cx="6273042" cy="4446454"/>
            <a:chOff x="2609060" y="2046406"/>
            <a:chExt cx="5916104" cy="44464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49A5A4-F0F3-4124-9475-A5D7A3E46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060" y="2046406"/>
              <a:ext cx="5916104" cy="412107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D5309D62-4D46-4AAA-9952-9040E33D6A5E}"/>
                </a:ext>
              </a:extLst>
            </p:cNvPr>
            <p:cNvSpPr/>
            <p:nvPr/>
          </p:nvSpPr>
          <p:spPr>
            <a:xfrm>
              <a:off x="4891992" y="6243303"/>
              <a:ext cx="1487055" cy="249557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F4BFCB-0382-4056-867B-B7561A7D8FE2}"/>
              </a:ext>
            </a:extLst>
          </p:cNvPr>
          <p:cNvSpPr/>
          <p:nvPr/>
        </p:nvSpPr>
        <p:spPr>
          <a:xfrm>
            <a:off x="9594251" y="3025466"/>
            <a:ext cx="226549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제품 이미지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제품 이름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제품 분류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디자이너 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제품 상세 정보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price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구매 수량 선택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옵션 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색상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크기 등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선택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장바구니 이동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주문하기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구매 후기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별점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평가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댓글</a:t>
            </a:r>
            <a:b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6C6109-2C4A-4573-97D2-67FA8C502134}"/>
              </a:ext>
            </a:extLst>
          </p:cNvPr>
          <p:cNvSpPr/>
          <p:nvPr/>
        </p:nvSpPr>
        <p:spPr>
          <a:xfrm>
            <a:off x="9594251" y="2605764"/>
            <a:ext cx="182453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상품 구매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상세 페이지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711072A-700E-4FB3-9DCA-F39545CE9968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1453745" y="2881375"/>
            <a:ext cx="948176" cy="2071477"/>
          </a:xfrm>
          <a:prstGeom prst="bentConnector2">
            <a:avLst/>
          </a:prstGeom>
          <a:ln w="28575">
            <a:solidFill>
              <a:srgbClr val="FFB8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8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91636EE-64CD-4433-9A7F-5AEDA5320601}"/>
              </a:ext>
            </a:extLst>
          </p:cNvPr>
          <p:cNvCxnSpPr>
            <a:cxnSpLocks/>
          </p:cNvCxnSpPr>
          <p:nvPr/>
        </p:nvCxnSpPr>
        <p:spPr>
          <a:xfrm flipV="1">
            <a:off x="6908497" y="4515237"/>
            <a:ext cx="5080303" cy="2008912"/>
          </a:xfrm>
          <a:prstGeom prst="bentConnector3">
            <a:avLst>
              <a:gd name="adj1" fmla="val 50000"/>
            </a:avLst>
          </a:prstGeom>
          <a:ln w="57150">
            <a:solidFill>
              <a:srgbClr val="FFB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2. Consumer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마이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33D3753-BD42-42D5-9475-8446E94B98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1" t="15198" b="76233"/>
          <a:stretch/>
        </p:blipFill>
        <p:spPr>
          <a:xfrm>
            <a:off x="286688" y="2201367"/>
            <a:ext cx="2140679" cy="60087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1135872-A752-4E6E-B0BF-2F8F033BE6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21277" r="17045" b="20502"/>
          <a:stretch/>
        </p:blipFill>
        <p:spPr>
          <a:xfrm rot="230505">
            <a:off x="1211478" y="2399392"/>
            <a:ext cx="680077" cy="643388"/>
          </a:xfrm>
          <a:prstGeom prst="rect">
            <a:avLst/>
          </a:prstGeom>
        </p:spPr>
      </p:pic>
      <p:grpSp>
        <p:nvGrpSpPr>
          <p:cNvPr id="5" name="그룹 14">
            <a:extLst>
              <a:ext uri="{FF2B5EF4-FFF2-40B4-BE49-F238E27FC236}">
                <a16:creationId xmlns:a16="http://schemas.microsoft.com/office/drawing/2014/main" id="{4D2378E0-6DE0-4389-8859-0C51DFFA2C4F}"/>
              </a:ext>
            </a:extLst>
          </p:cNvPr>
          <p:cNvGrpSpPr/>
          <p:nvPr/>
        </p:nvGrpSpPr>
        <p:grpSpPr>
          <a:xfrm>
            <a:off x="286688" y="3803812"/>
            <a:ext cx="2406577" cy="1833828"/>
            <a:chOff x="286688" y="3055666"/>
            <a:chExt cx="2406577" cy="183382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827274E-0775-4883-9229-BD77D19B9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21" t="15199" b="58649"/>
            <a:stretch/>
          </p:blipFill>
          <p:spPr>
            <a:xfrm>
              <a:off x="286688" y="3055666"/>
              <a:ext cx="2140679" cy="183382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DC9E8F2-8201-42B7-A838-FB713BCDB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6" t="21277" r="17045" b="20502"/>
            <a:stretch/>
          </p:blipFill>
          <p:spPr>
            <a:xfrm rot="230505">
              <a:off x="2013188" y="3742003"/>
              <a:ext cx="680077" cy="64338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257579-63F3-44D1-8230-2832CF696A81}"/>
              </a:ext>
            </a:extLst>
          </p:cNvPr>
          <p:cNvSpPr/>
          <p:nvPr/>
        </p:nvSpPr>
        <p:spPr>
          <a:xfrm>
            <a:off x="9577791" y="4677518"/>
            <a:ext cx="26142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고객 마이 페이지</a:t>
            </a:r>
            <a:endParaRPr lang="en-US" altLang="ko-KR" sz="1400" dirty="0">
              <a:solidFill>
                <a:srgbClr val="000000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fontAlgn="base">
              <a:buFont typeface="+mj-lt"/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고객 정보 내역 확인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수정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>
              <a:buFont typeface="+mj-lt"/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장바구니 확인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삭제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>
              <a:buFont typeface="+mj-lt"/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구매 이력 확인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삭제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>
              <a:buFont typeface="+mj-lt"/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관심 상품 목록 확인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삭제</a:t>
            </a:r>
            <a:b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ko-KR" altLang="en-US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1BEDE8C7-88E6-4FCF-BDE0-7FCA3F71F3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/>
          <a:stretch/>
        </p:blipFill>
        <p:spPr>
          <a:xfrm>
            <a:off x="3780071" y="1982050"/>
            <a:ext cx="3128426" cy="47439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4A7E15-FB2C-4D91-9D10-15EF332A0FB1}"/>
              </a:ext>
            </a:extLst>
          </p:cNvPr>
          <p:cNvSpPr txBox="1"/>
          <p:nvPr/>
        </p:nvSpPr>
        <p:spPr>
          <a:xfrm>
            <a:off x="7067994" y="3311128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제조사가 제작한 상품 중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판매되고 있는 상품 목록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E4BA64C-AE9F-4A6B-9B38-533654DD95C0}"/>
              </a:ext>
            </a:extLst>
          </p:cNvPr>
          <p:cNvCxnSpPr>
            <a:cxnSpLocks/>
          </p:cNvCxnSpPr>
          <p:nvPr/>
        </p:nvCxnSpPr>
        <p:spPr>
          <a:xfrm>
            <a:off x="4334958" y="3225016"/>
            <a:ext cx="4663373" cy="625945"/>
          </a:xfrm>
          <a:prstGeom prst="bentConnector3">
            <a:avLst>
              <a:gd name="adj1" fmla="val 59259"/>
            </a:avLst>
          </a:prstGeom>
          <a:ln w="19050">
            <a:solidFill>
              <a:srgbClr val="FFB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 도형 75">
            <a:extLst>
              <a:ext uri="{FF2B5EF4-FFF2-40B4-BE49-F238E27FC236}">
                <a16:creationId xmlns:a16="http://schemas.microsoft.com/office/drawing/2014/main" id="{6B8305AE-9B40-48B3-B1D4-77A7BBD147B4}"/>
              </a:ext>
            </a:extLst>
          </p:cNvPr>
          <p:cNvSpPr/>
          <p:nvPr/>
        </p:nvSpPr>
        <p:spPr>
          <a:xfrm rot="13500000">
            <a:off x="2710524" y="3535805"/>
            <a:ext cx="597083" cy="597083"/>
          </a:xfrm>
          <a:prstGeom prst="corner">
            <a:avLst>
              <a:gd name="adj1" fmla="val 36487"/>
              <a:gd name="adj2" fmla="val 36487"/>
            </a:avLst>
          </a:prstGeom>
          <a:solidFill>
            <a:srgbClr val="FFB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0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A85F59-A550-49DF-B583-2E67932B3EEC}"/>
              </a:ext>
            </a:extLst>
          </p:cNvPr>
          <p:cNvGrpSpPr/>
          <p:nvPr/>
        </p:nvGrpSpPr>
        <p:grpSpPr>
          <a:xfrm>
            <a:off x="3265610" y="2173552"/>
            <a:ext cx="6593712" cy="4473735"/>
            <a:chOff x="316374" y="2084008"/>
            <a:chExt cx="6593712" cy="447373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A3858D1-AC3D-46EE-BB3B-95780FCAB458}"/>
                </a:ext>
              </a:extLst>
            </p:cNvPr>
            <p:cNvGrpSpPr/>
            <p:nvPr/>
          </p:nvGrpSpPr>
          <p:grpSpPr>
            <a:xfrm>
              <a:off x="316374" y="2084008"/>
              <a:ext cx="6593712" cy="4121070"/>
              <a:chOff x="316374" y="2084008"/>
              <a:chExt cx="6593712" cy="412107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47189EF-C0A4-4AAA-A54F-82D8C75AC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374" y="2084008"/>
                <a:ext cx="6593712" cy="412107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682ED443-5E78-46EC-A89D-C5376F2A0DFC}"/>
                  </a:ext>
                </a:extLst>
              </p:cNvPr>
              <p:cNvGrpSpPr/>
              <p:nvPr/>
            </p:nvGrpSpPr>
            <p:grpSpPr>
              <a:xfrm>
                <a:off x="6169892" y="2275307"/>
                <a:ext cx="618836" cy="332509"/>
                <a:chOff x="7287491" y="2462259"/>
                <a:chExt cx="2050473" cy="729672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5D5512D9-AA0F-4265-ACD9-1EBCF0CEB433}"/>
                    </a:ext>
                  </a:extLst>
                </p:cNvPr>
                <p:cNvSpPr/>
                <p:nvPr/>
              </p:nvSpPr>
              <p:spPr>
                <a:xfrm>
                  <a:off x="7287491" y="2462259"/>
                  <a:ext cx="2050473" cy="729672"/>
                </a:xfrm>
                <a:prstGeom prst="roundRect">
                  <a:avLst>
                    <a:gd name="adj" fmla="val 49578"/>
                  </a:avLst>
                </a:prstGeom>
                <a:solidFill>
                  <a:srgbClr val="BDD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FEE748BF-67F7-4375-9914-943C3727117F}"/>
                    </a:ext>
                  </a:extLst>
                </p:cNvPr>
                <p:cNvSpPr/>
                <p:nvPr/>
              </p:nvSpPr>
              <p:spPr>
                <a:xfrm>
                  <a:off x="8442038" y="2563857"/>
                  <a:ext cx="748144" cy="52647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B86BD08C-56D4-404A-9BB0-FA7D9B3E6D5B}"/>
                </a:ext>
              </a:extLst>
            </p:cNvPr>
            <p:cNvSpPr/>
            <p:nvPr/>
          </p:nvSpPr>
          <p:spPr>
            <a:xfrm>
              <a:off x="2721920" y="6308361"/>
              <a:ext cx="1782619" cy="249382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8B5EA8-25DE-4C1F-9BEE-4862DAEB84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6920" t="4800" r="25832" b="81586"/>
          <a:stretch/>
        </p:blipFill>
        <p:spPr>
          <a:xfrm>
            <a:off x="108154" y="1977287"/>
            <a:ext cx="2717361" cy="16311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79CA4BA-E7B4-44CD-813A-CD997E2B3E0D}"/>
              </a:ext>
            </a:extLst>
          </p:cNvPr>
          <p:cNvGrpSpPr/>
          <p:nvPr/>
        </p:nvGrpSpPr>
        <p:grpSpPr>
          <a:xfrm>
            <a:off x="3507885" y="2840006"/>
            <a:ext cx="5085066" cy="3807281"/>
            <a:chOff x="4216250" y="2840005"/>
            <a:chExt cx="5085066" cy="380728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3D962D0-221A-4045-BB6E-6E502CE14CE1}"/>
                </a:ext>
              </a:extLst>
            </p:cNvPr>
            <p:cNvGrpSpPr/>
            <p:nvPr/>
          </p:nvGrpSpPr>
          <p:grpSpPr>
            <a:xfrm>
              <a:off x="4216250" y="3545458"/>
              <a:ext cx="3945890" cy="3101828"/>
              <a:chOff x="5209307" y="3491346"/>
              <a:chExt cx="3945890" cy="3101828"/>
            </a:xfrm>
          </p:grpSpPr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471E9DFB-9743-40B7-89B5-33529B9080C7}"/>
                  </a:ext>
                </a:extLst>
              </p:cNvPr>
              <p:cNvSpPr/>
              <p:nvPr/>
            </p:nvSpPr>
            <p:spPr>
              <a:xfrm>
                <a:off x="7372578" y="6343792"/>
                <a:ext cx="1782619" cy="249382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D7321AB-CE3B-4B38-9839-62D8925851FB}"/>
                  </a:ext>
                </a:extLst>
              </p:cNvPr>
              <p:cNvSpPr/>
              <p:nvPr/>
            </p:nvSpPr>
            <p:spPr>
              <a:xfrm>
                <a:off x="5209307" y="3491346"/>
                <a:ext cx="1860087" cy="1877067"/>
              </a:xfrm>
              <a:prstGeom prst="rect">
                <a:avLst/>
              </a:prstGeom>
              <a:solidFill>
                <a:srgbClr val="E0604B">
                  <a:alpha val="5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제조사 </a:t>
                </a:r>
                <a:endParaRPr lang="en-US" altLang="ko-KR" b="1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ctr"/>
                <a:r>
                  <a:rPr lang="ko-KR" altLang="en-US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이미지 </a:t>
                </a:r>
                <a:r>
                  <a:rPr lang="en-US" altLang="ko-KR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/ </a:t>
                </a:r>
                <a:r>
                  <a:rPr lang="ko-KR" altLang="en-US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로고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AED572A-8810-4B0A-963C-7DF71EF93E1E}"/>
                  </a:ext>
                </a:extLst>
              </p:cNvPr>
              <p:cNvSpPr/>
              <p:nvPr/>
            </p:nvSpPr>
            <p:spPr>
              <a:xfrm>
                <a:off x="5225645" y="5405259"/>
                <a:ext cx="1843749" cy="414430"/>
              </a:xfrm>
              <a:prstGeom prst="rect">
                <a:avLst/>
              </a:prstGeom>
              <a:solidFill>
                <a:srgbClr val="E0604B">
                  <a:alpha val="5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200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제조사명</a:t>
                </a:r>
                <a:endParaRPr lang="en-US" altLang="ko-KR" sz="1200" b="1" dirty="0">
                  <a:latin typeface="a고딕12" panose="02020600000000000000" pitchFamily="18" charset="-127"/>
                  <a:ea typeface="a고딕12" panose="02020600000000000000" pitchFamily="18" charset="-127"/>
                </a:endParaRPr>
              </a:p>
              <a:p>
                <a:pPr algn="r"/>
                <a:r>
                  <a:rPr lang="ko-KR" altLang="en-US" sz="1200" b="1" dirty="0">
                    <a:latin typeface="a고딕12" panose="02020600000000000000" pitchFamily="18" charset="-127"/>
                    <a:ea typeface="a고딕12" panose="02020600000000000000" pitchFamily="18" charset="-127"/>
                  </a:rPr>
                  <a:t>대표 제품</a:t>
                </a: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4F781BF-7D49-46A9-A3D0-F839589C952A}"/>
                </a:ext>
              </a:extLst>
            </p:cNvPr>
            <p:cNvSpPr/>
            <p:nvPr/>
          </p:nvSpPr>
          <p:spPr>
            <a:xfrm>
              <a:off x="4862621" y="2840005"/>
              <a:ext cx="4438695" cy="307777"/>
            </a:xfrm>
            <a:prstGeom prst="rect">
              <a:avLst/>
            </a:prstGeom>
            <a:solidFill>
              <a:srgbClr val="E0604B">
                <a:alpha val="49000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제조사 검색 창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D0DB86-7537-4DFE-B50C-849910E8E03B}"/>
              </a:ext>
            </a:extLst>
          </p:cNvPr>
          <p:cNvSpPr/>
          <p:nvPr/>
        </p:nvSpPr>
        <p:spPr>
          <a:xfrm>
            <a:off x="195685" y="4874596"/>
            <a:ext cx="3209063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rgbClr val="000000"/>
                </a:solidFill>
                <a:highlight>
                  <a:srgbClr val="FFB84C"/>
                </a:highlight>
                <a:latin typeface="a옛날사진관4" panose="02020600000000000000" pitchFamily="18" charset="-127"/>
                <a:ea typeface="a옛날사진관4" panose="02020600000000000000" pitchFamily="18" charset="-127"/>
              </a:rPr>
              <a:t>디자이너 계정 메인 페이지</a:t>
            </a:r>
            <a:endParaRPr lang="en-US" altLang="ko-KR" dirty="0">
              <a:solidFill>
                <a:srgbClr val="000000"/>
              </a:solidFill>
              <a:highlight>
                <a:srgbClr val="FFB84C"/>
              </a:highligh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- Contact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가능한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제조사 리스트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나열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  (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제품 사진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+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제품 이름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가격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algn="just"/>
            <a:endParaRPr lang="en-US" altLang="ko-KR" sz="105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관심 제조사 검색 기능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F84DAD-26B3-4EC3-B564-DEA8D8016296}"/>
              </a:ext>
            </a:extLst>
          </p:cNvPr>
          <p:cNvSpPr/>
          <p:nvPr/>
        </p:nvSpPr>
        <p:spPr>
          <a:xfrm>
            <a:off x="9991957" y="3769386"/>
            <a:ext cx="2470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계정 아이콘 클릭 시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</a:p>
          <a:p>
            <a:pPr algn="just"/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장바구니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구매이력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개인정보 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페이지로 이동 가능한 탭 생성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14E5B32-FAE1-4777-BD61-D50127E6AA05}"/>
              </a:ext>
            </a:extLst>
          </p:cNvPr>
          <p:cNvCxnSpPr>
            <a:cxnSpLocks/>
          </p:cNvCxnSpPr>
          <p:nvPr/>
        </p:nvCxnSpPr>
        <p:spPr>
          <a:xfrm flipV="1">
            <a:off x="2117980" y="2413854"/>
            <a:ext cx="1755930" cy="603128"/>
          </a:xfrm>
          <a:prstGeom prst="bentConnector3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EF4FB7-2D13-4DDB-A231-C254AD98C64C}"/>
              </a:ext>
            </a:extLst>
          </p:cNvPr>
          <p:cNvSpPr/>
          <p:nvPr/>
        </p:nvSpPr>
        <p:spPr>
          <a:xfrm>
            <a:off x="6804798" y="2302314"/>
            <a:ext cx="1002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HOME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버튼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640BBD-CF44-4A41-A70D-22C670272E8C}"/>
              </a:ext>
            </a:extLst>
          </p:cNvPr>
          <p:cNvSpPr/>
          <p:nvPr/>
        </p:nvSpPr>
        <p:spPr>
          <a:xfrm>
            <a:off x="7770975" y="2294515"/>
            <a:ext cx="1120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My page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버튼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CEE2C9B2-887C-4E78-AA58-4597D44D03E2}"/>
              </a:ext>
            </a:extLst>
          </p:cNvPr>
          <p:cNvCxnSpPr>
            <a:cxnSpLocks/>
          </p:cNvCxnSpPr>
          <p:nvPr/>
        </p:nvCxnSpPr>
        <p:spPr>
          <a:xfrm>
            <a:off x="6804798" y="2544097"/>
            <a:ext cx="1859272" cy="425832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46F1C430-96DD-440F-9A2F-F7A33F47A5FF}"/>
              </a:ext>
            </a:extLst>
          </p:cNvPr>
          <p:cNvCxnSpPr>
            <a:cxnSpLocks/>
          </p:cNvCxnSpPr>
          <p:nvPr/>
        </p:nvCxnSpPr>
        <p:spPr>
          <a:xfrm>
            <a:off x="7824537" y="2563767"/>
            <a:ext cx="1290469" cy="276239"/>
          </a:xfrm>
          <a:prstGeom prst="bentConnector3">
            <a:avLst>
              <a:gd name="adj1" fmla="val 77429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00DB0B13-0CEC-40BF-8463-DE496390B667}"/>
              </a:ext>
            </a:extLst>
          </p:cNvPr>
          <p:cNvCxnSpPr>
            <a:cxnSpLocks/>
          </p:cNvCxnSpPr>
          <p:nvPr/>
        </p:nvCxnSpPr>
        <p:spPr>
          <a:xfrm rot="10800000">
            <a:off x="9746130" y="2969933"/>
            <a:ext cx="2229561" cy="1115558"/>
          </a:xfrm>
          <a:prstGeom prst="bentConnector3">
            <a:avLst>
              <a:gd name="adj1" fmla="val 87926"/>
            </a:avLst>
          </a:prstGeom>
          <a:ln w="12700">
            <a:solidFill>
              <a:srgbClr val="E060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39E0FA79-E534-440E-BF69-B23D222B33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21277" r="17045" b="20502"/>
          <a:stretch/>
        </p:blipFill>
        <p:spPr>
          <a:xfrm>
            <a:off x="1672555" y="2812930"/>
            <a:ext cx="588142" cy="619463"/>
          </a:xfrm>
          <a:prstGeom prst="rect">
            <a:avLst/>
          </a:prstGeom>
        </p:spPr>
      </p:pic>
      <p:sp>
        <p:nvSpPr>
          <p:cNvPr id="24" name="TextBox 33">
            <a:extLst>
              <a:ext uri="{FF2B5EF4-FFF2-40B4-BE49-F238E27FC236}">
                <a16:creationId xmlns:a16="http://schemas.microsoft.com/office/drawing/2014/main" id="{BDFB91B2-BB7E-4EB4-8942-E154A669E581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3. Designer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메인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BC32816-8001-4149-A166-D0A8EA4284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12693" y="2245324"/>
            <a:ext cx="2176185" cy="274144"/>
          </a:xfrm>
          <a:prstGeom prst="bentConnector3">
            <a:avLst>
              <a:gd name="adj1" fmla="val 75302"/>
            </a:avLst>
          </a:prstGeom>
          <a:ln w="12700">
            <a:solidFill>
              <a:srgbClr val="E060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15DFB6-1ED1-47E9-A0E0-EEF083C249EB}"/>
              </a:ext>
            </a:extLst>
          </p:cNvPr>
          <p:cNvSpPr/>
          <p:nvPr/>
        </p:nvSpPr>
        <p:spPr>
          <a:xfrm>
            <a:off x="10144358" y="1995288"/>
            <a:ext cx="1831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디자이너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구매자</a:t>
            </a:r>
            <a:endParaRPr lang="en-US" altLang="ko-KR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just"/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계정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Switch button</a:t>
            </a:r>
          </a:p>
        </p:txBody>
      </p:sp>
    </p:spTree>
    <p:extLst>
      <p:ext uri="{BB962C8B-B14F-4D97-AF65-F5344CB8AC3E}">
        <p14:creationId xmlns:p14="http://schemas.microsoft.com/office/powerpoint/2010/main" val="38961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457E5581-96C7-4444-89EB-28BD9F9F6E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3" y="2049424"/>
            <a:ext cx="2455406" cy="1534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에르메스윤_공방견학_03.jpg">
            <a:extLst>
              <a:ext uri="{FF2B5EF4-FFF2-40B4-BE49-F238E27FC236}">
                <a16:creationId xmlns:a16="http://schemas.microsoft.com/office/drawing/2014/main" id="{619D7346-9673-4B07-BA18-BC181D6696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77013" b="497"/>
          <a:stretch>
            <a:fillRect/>
          </a:stretch>
        </p:blipFill>
        <p:spPr>
          <a:xfrm>
            <a:off x="0" y="-1"/>
            <a:ext cx="12192001" cy="182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FBEDB9-DA1C-442E-BCA7-6AEA6F0DEA53}"/>
              </a:ext>
            </a:extLst>
          </p:cNvPr>
          <p:cNvSpPr/>
          <p:nvPr/>
        </p:nvSpPr>
        <p:spPr>
          <a:xfrm rot="5400000">
            <a:off x="5168413" y="-5167086"/>
            <a:ext cx="1855179" cy="121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B4D8D76-AFFA-4D7A-A553-97CDE04366CE}"/>
              </a:ext>
            </a:extLst>
          </p:cNvPr>
          <p:cNvSpPr txBox="1"/>
          <p:nvPr/>
        </p:nvSpPr>
        <p:spPr>
          <a:xfrm>
            <a:off x="190682" y="1038312"/>
            <a:ext cx="9981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3. Designer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서울남산 장체M" panose="02020603020101020101" pitchFamily="18" charset="-127"/>
                <a:ea typeface="서울남산 장체M" panose="02020603020101020101" pitchFamily="18" charset="-127"/>
              </a:rPr>
              <a:t>상세 페이지</a:t>
            </a:r>
            <a:endParaRPr lang="en-US" altLang="ko-KR" sz="1600" dirty="0">
              <a:solidFill>
                <a:schemeClr val="bg1"/>
              </a:solidFill>
              <a:latin typeface="서울남산 장체M" panose="02020603020101020101" pitchFamily="18" charset="-127"/>
              <a:ea typeface="서울남산 장체M" panose="02020603020101020101" pitchFamily="18" charset="-127"/>
            </a:endParaRP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1BC32E61-908D-43DD-B5D5-2E2712D16F8A}"/>
              </a:ext>
            </a:extLst>
          </p:cNvPr>
          <p:cNvSpPr txBox="1"/>
          <p:nvPr/>
        </p:nvSpPr>
        <p:spPr>
          <a:xfrm>
            <a:off x="190682" y="434183"/>
            <a:ext cx="515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rgbClr val="FFB84C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Development</a:t>
            </a:r>
            <a:endParaRPr lang="ko-KR" altLang="en-US" sz="3200" dirty="0">
              <a:solidFill>
                <a:srgbClr val="FFB84C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C1DFBD-E409-45DF-93A3-74EEDC7292F4}"/>
              </a:ext>
            </a:extLst>
          </p:cNvPr>
          <p:cNvGrpSpPr/>
          <p:nvPr/>
        </p:nvGrpSpPr>
        <p:grpSpPr>
          <a:xfrm>
            <a:off x="3009504" y="2139073"/>
            <a:ext cx="6273042" cy="4446454"/>
            <a:chOff x="3009504" y="2139073"/>
            <a:chExt cx="6273042" cy="44464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60E94E-DA54-4E1E-854C-4CE8C9CDC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504" y="2139073"/>
              <a:ext cx="6273042" cy="414752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D5309D62-4D46-4AAA-9952-9040E33D6A5E}"/>
                </a:ext>
              </a:extLst>
            </p:cNvPr>
            <p:cNvSpPr/>
            <p:nvPr/>
          </p:nvSpPr>
          <p:spPr>
            <a:xfrm>
              <a:off x="5302353" y="6335970"/>
              <a:ext cx="1576774" cy="249557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F4BFCB-0382-4056-867B-B7561A7D8FE2}"/>
              </a:ext>
            </a:extLst>
          </p:cNvPr>
          <p:cNvSpPr/>
          <p:nvPr/>
        </p:nvSpPr>
        <p:spPr>
          <a:xfrm>
            <a:off x="9497961" y="3025466"/>
            <a:ext cx="25425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 이미지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로고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 이름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 제품군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제작 이력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제조사 상세 정보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연락처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(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전화번호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홈페이지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등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쪽지 보내기 버튼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포트폴리오 보기 버튼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제조사 포트폴리오</a:t>
            </a:r>
            <a:endParaRPr lang="en-US" altLang="ko-KR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fontAlgn="base"/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제작 후기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별점</a:t>
            </a:r>
            <a:r>
              <a:rPr lang="ko-KR" altLang="en-US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평가</a:t>
            </a:r>
            <a:r>
              <a:rPr lang="en-US" altLang="ko-KR" sz="1400" dirty="0">
                <a:solidFill>
                  <a:srgbClr val="0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댓글</a:t>
            </a:r>
            <a:br>
              <a:rPr lang="ko-KR" altLang="en-US" sz="1400" b="0" i="0" u="none" strike="noStrike" dirty="0"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6C6109-2C4A-4573-97D2-67FA8C502134}"/>
              </a:ext>
            </a:extLst>
          </p:cNvPr>
          <p:cNvSpPr/>
          <p:nvPr/>
        </p:nvSpPr>
        <p:spPr>
          <a:xfrm>
            <a:off x="9594251" y="2605764"/>
            <a:ext cx="222689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제조사 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contact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상세 페이지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711072A-700E-4FB3-9DCA-F39545CE9968}"/>
              </a:ext>
            </a:extLst>
          </p:cNvPr>
          <p:cNvCxnSpPr>
            <a:cxnSpLocks/>
          </p:cNvCxnSpPr>
          <p:nvPr/>
        </p:nvCxnSpPr>
        <p:spPr>
          <a:xfrm>
            <a:off x="973600" y="3172950"/>
            <a:ext cx="1935854" cy="1113915"/>
          </a:xfrm>
          <a:prstGeom prst="bentConnector3">
            <a:avLst>
              <a:gd name="adj1" fmla="val 733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7D0CEC3-8A6F-4181-93DF-1281263382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28721" r="56489" b="23598"/>
          <a:stretch/>
        </p:blipFill>
        <p:spPr>
          <a:xfrm>
            <a:off x="255165" y="2575593"/>
            <a:ext cx="688940" cy="61946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E93D69-F87E-4E43-B04F-A2C4F940EF51}"/>
              </a:ext>
            </a:extLst>
          </p:cNvPr>
          <p:cNvGrpSpPr/>
          <p:nvPr/>
        </p:nvGrpSpPr>
        <p:grpSpPr>
          <a:xfrm>
            <a:off x="582141" y="2863219"/>
            <a:ext cx="1032668" cy="870633"/>
            <a:chOff x="582141" y="2897804"/>
            <a:chExt cx="1032668" cy="870633"/>
          </a:xfrm>
        </p:grpSpPr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A3D6450D-9423-4E28-83E6-2BDF8DC024A5}"/>
                </a:ext>
              </a:extLst>
            </p:cNvPr>
            <p:cNvSpPr/>
            <p:nvPr/>
          </p:nvSpPr>
          <p:spPr>
            <a:xfrm>
              <a:off x="1008654" y="3675571"/>
              <a:ext cx="606155" cy="92866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D04A36A-B4AE-4C83-8C6A-1359F9EDB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6" t="21277" r="17045" b="20502"/>
            <a:stretch/>
          </p:blipFill>
          <p:spPr>
            <a:xfrm>
              <a:off x="582141" y="2897804"/>
              <a:ext cx="588142" cy="619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100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8686</TotalTime>
  <Words>907</Words>
  <Application>Microsoft Office PowerPoint</Application>
  <PresentationFormat>와이드스크린</PresentationFormat>
  <Paragraphs>257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a고딕12</vt:lpstr>
      <vt:lpstr>a고딕13</vt:lpstr>
      <vt:lpstr>a시나리오</vt:lpstr>
      <vt:lpstr>a옛날사진관4</vt:lpstr>
      <vt:lpstr>a펜고딕M</vt:lpstr>
      <vt:lpstr>맑은 고딕</vt:lpstr>
      <vt:lpstr>서울남산 장체EB</vt:lpstr>
      <vt:lpstr>서울남산 장체M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Songhyeon</dc:creator>
  <cp:lastModifiedBy>지수 김</cp:lastModifiedBy>
  <cp:revision>153</cp:revision>
  <dcterms:created xsi:type="dcterms:W3CDTF">2018-04-03T04:38:50Z</dcterms:created>
  <dcterms:modified xsi:type="dcterms:W3CDTF">2018-04-09T11:32:17Z</dcterms:modified>
</cp:coreProperties>
</file>